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3"/>
  </p:notesMasterIdLst>
  <p:handoutMasterIdLst>
    <p:handoutMasterId r:id="rId44"/>
  </p:handoutMasterIdLst>
  <p:sldIdLst>
    <p:sldId id="256" r:id="rId2"/>
    <p:sldId id="257" r:id="rId3"/>
    <p:sldId id="339" r:id="rId4"/>
    <p:sldId id="258" r:id="rId5"/>
    <p:sldId id="259" r:id="rId6"/>
    <p:sldId id="268" r:id="rId7"/>
    <p:sldId id="261" r:id="rId8"/>
    <p:sldId id="262" r:id="rId9"/>
    <p:sldId id="271" r:id="rId10"/>
    <p:sldId id="263" r:id="rId11"/>
    <p:sldId id="264" r:id="rId12"/>
    <p:sldId id="272" r:id="rId13"/>
    <p:sldId id="324" r:id="rId14"/>
    <p:sldId id="333" r:id="rId15"/>
    <p:sldId id="334" r:id="rId16"/>
    <p:sldId id="335" r:id="rId17"/>
    <p:sldId id="336" r:id="rId18"/>
    <p:sldId id="337" r:id="rId19"/>
    <p:sldId id="284" r:id="rId20"/>
    <p:sldId id="279" r:id="rId21"/>
    <p:sldId id="280" r:id="rId22"/>
    <p:sldId id="265" r:id="rId23"/>
    <p:sldId id="286" r:id="rId24"/>
    <p:sldId id="343" r:id="rId25"/>
    <p:sldId id="290" r:id="rId26"/>
    <p:sldId id="269" r:id="rId27"/>
    <p:sldId id="287" r:id="rId28"/>
    <p:sldId id="293" r:id="rId29"/>
    <p:sldId id="275" r:id="rId30"/>
    <p:sldId id="276" r:id="rId31"/>
    <p:sldId id="273" r:id="rId32"/>
    <p:sldId id="281" r:id="rId33"/>
    <p:sldId id="338" r:id="rId34"/>
    <p:sldId id="277" r:id="rId35"/>
    <p:sldId id="278" r:id="rId36"/>
    <p:sldId id="282" r:id="rId37"/>
    <p:sldId id="291" r:id="rId38"/>
    <p:sldId id="266" r:id="rId39"/>
    <p:sldId id="267" r:id="rId40"/>
    <p:sldId id="340" r:id="rId41"/>
    <p:sldId id="34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D7E1"/>
    <a:srgbClr val="6CD4DE"/>
    <a:srgbClr val="68ADB4"/>
    <a:srgbClr val="EEEF00"/>
    <a:srgbClr val="CEC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p:restoredTop sz="83104"/>
  </p:normalViewPr>
  <p:slideViewPr>
    <p:cSldViewPr snapToGrid="0" snapToObjects="1">
      <p:cViewPr varScale="1">
        <p:scale>
          <a:sx n="104" d="100"/>
          <a:sy n="104" d="100"/>
        </p:scale>
        <p:origin x="1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DABC3B-E454-2A4A-A2D1-FC2BC215F6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F100C6E-10A0-4149-A022-3B16CFBE26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BE9CC3-9805-C94D-AA68-84668B0F65BC}" type="datetimeFigureOut">
              <a:rPr lang="en-US" smtClean="0"/>
              <a:t>10/23/18</a:t>
            </a:fld>
            <a:endParaRPr lang="en-US"/>
          </a:p>
        </p:txBody>
      </p:sp>
      <p:sp>
        <p:nvSpPr>
          <p:cNvPr id="4" name="Footer Placeholder 3">
            <a:extLst>
              <a:ext uri="{FF2B5EF4-FFF2-40B4-BE49-F238E27FC236}">
                <a16:creationId xmlns:a16="http://schemas.microsoft.com/office/drawing/2014/main" id="{063AD372-F01B-2245-A447-7C50646D8D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5DD0A6-3774-8F48-8C68-F3D69F740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67A56B-5DF1-D14F-ACE0-CAF3ADF3E41A}" type="slidenum">
              <a:rPr lang="en-US" smtClean="0"/>
              <a:t>‹#›</a:t>
            </a:fld>
            <a:endParaRPr lang="en-US"/>
          </a:p>
        </p:txBody>
      </p:sp>
    </p:spTree>
    <p:extLst>
      <p:ext uri="{BB962C8B-B14F-4D97-AF65-F5344CB8AC3E}">
        <p14:creationId xmlns:p14="http://schemas.microsoft.com/office/powerpoint/2010/main" val="2473829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728A1-6CAD-004F-81DC-055CC738FC53}"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04E3A8-1534-2B43-AEE9-200CF237110D}" type="slidenum">
              <a:rPr lang="en-US" smtClean="0"/>
              <a:t>‹#›</a:t>
            </a:fld>
            <a:endParaRPr lang="en-US"/>
          </a:p>
        </p:txBody>
      </p:sp>
    </p:spTree>
    <p:extLst>
      <p:ext uri="{BB962C8B-B14F-4D97-AF65-F5344CB8AC3E}">
        <p14:creationId xmlns:p14="http://schemas.microsoft.com/office/powerpoint/2010/main" val="2631410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04E3A8-1534-2B43-AEE9-200CF237110D}" type="slidenum">
              <a:rPr lang="en-US" smtClean="0"/>
              <a:t>2</a:t>
            </a:fld>
            <a:endParaRPr lang="en-US"/>
          </a:p>
        </p:txBody>
      </p:sp>
    </p:spTree>
    <p:extLst>
      <p:ext uri="{BB962C8B-B14F-4D97-AF65-F5344CB8AC3E}">
        <p14:creationId xmlns:p14="http://schemas.microsoft.com/office/powerpoint/2010/main" val="144902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04E3A8-1534-2B43-AEE9-200CF237110D}" type="slidenum">
              <a:rPr lang="en-US" smtClean="0"/>
              <a:t>31</a:t>
            </a:fld>
            <a:endParaRPr lang="en-US"/>
          </a:p>
        </p:txBody>
      </p:sp>
    </p:spTree>
    <p:extLst>
      <p:ext uri="{BB962C8B-B14F-4D97-AF65-F5344CB8AC3E}">
        <p14:creationId xmlns:p14="http://schemas.microsoft.com/office/powerpoint/2010/main" val="344969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8068" y="1222035"/>
            <a:ext cx="10058400" cy="2289149"/>
          </a:xfrm>
        </p:spPr>
        <p:txBody>
          <a:bodyPr>
            <a:noAutofit/>
          </a:bodyPr>
          <a:lstStyle>
            <a:lvl1pPr algn="ctr">
              <a:defRPr sz="8000"/>
            </a:lvl1pPr>
          </a:lstStyle>
          <a:p>
            <a:r>
              <a:rPr lang="en-US" dirty="0"/>
              <a:t>Click to edit Master title style</a:t>
            </a:r>
          </a:p>
        </p:txBody>
      </p:sp>
      <p:sp>
        <p:nvSpPr>
          <p:cNvPr id="3" name="Subtitle 2"/>
          <p:cNvSpPr>
            <a:spLocks noGrp="1"/>
          </p:cNvSpPr>
          <p:nvPr>
            <p:ph type="subTitle" idx="1"/>
          </p:nvPr>
        </p:nvSpPr>
        <p:spPr>
          <a:xfrm>
            <a:off x="1519772" y="3695166"/>
            <a:ext cx="9144000" cy="1376804"/>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6" name="Footer Placeholder 4"/>
          <p:cNvSpPr>
            <a:spLocks noGrp="1"/>
          </p:cNvSpPr>
          <p:nvPr>
            <p:ph type="ftr" sz="quarter" idx="11"/>
          </p:nvPr>
        </p:nvSpPr>
        <p:spPr/>
        <p:txBody>
          <a:bodyPr/>
          <a:lstStyle>
            <a:lvl1pPr defTabSz="457200">
              <a:defRPr/>
            </a:lvl1pPr>
          </a:lstStyle>
          <a:p>
            <a:endParaRPr lang="en-US" dirty="0"/>
          </a:p>
        </p:txBody>
      </p:sp>
    </p:spTree>
    <p:extLst>
      <p:ext uri="{BB962C8B-B14F-4D97-AF65-F5344CB8AC3E}">
        <p14:creationId xmlns:p14="http://schemas.microsoft.com/office/powerpoint/2010/main" val="2547636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Title 1"/>
          <p:cNvSpPr txBox="1">
            <a:spLocks/>
          </p:cNvSpPr>
          <p:nvPr/>
        </p:nvSpPr>
        <p:spPr>
          <a:xfrm>
            <a:off x="581891" y="209058"/>
            <a:ext cx="11328593" cy="727075"/>
          </a:xfrm>
          <a:prstGeom prst="rect">
            <a:avLst/>
          </a:prstGeom>
        </p:spPr>
        <p:txBody>
          <a:bodyPr anchor="b">
            <a:normAutofit fontScale="92500" lnSpcReduction="20000"/>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sz="5400" dirty="0"/>
              <a:t>Click to edit Master title style</a:t>
            </a:r>
          </a:p>
        </p:txBody>
      </p:sp>
      <p:sp>
        <p:nvSpPr>
          <p:cNvPr id="3" name="Picture Placeholder 2"/>
          <p:cNvSpPr>
            <a:spLocks noGrp="1"/>
          </p:cNvSpPr>
          <p:nvPr>
            <p:ph type="pic" idx="1"/>
          </p:nvPr>
        </p:nvSpPr>
        <p:spPr>
          <a:xfrm>
            <a:off x="581891" y="937721"/>
            <a:ext cx="11153958" cy="4394302"/>
          </a:xfrm>
          <a:ln w="6350">
            <a:solidFill>
              <a:schemeClr val="tx2"/>
            </a:solidFill>
          </a:ln>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81891" y="5426568"/>
            <a:ext cx="11153958" cy="804862"/>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4"/>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7" name="Footer Placeholder 5"/>
          <p:cNvSpPr>
            <a:spLocks noGrp="1"/>
          </p:cNvSpPr>
          <p:nvPr>
            <p:ph type="ftr" sz="quarter" idx="11"/>
          </p:nvPr>
        </p:nvSpPr>
        <p:spPr/>
        <p:txBody>
          <a:bodyPr/>
          <a:lstStyle>
            <a:lvl1pPr defTabSz="457200">
              <a:defRPr/>
            </a:lvl1pPr>
          </a:lstStyle>
          <a:p>
            <a:endParaRPr lang="en-US" dirty="0"/>
          </a:p>
        </p:txBody>
      </p:sp>
    </p:spTree>
    <p:extLst>
      <p:ext uri="{BB962C8B-B14F-4D97-AF65-F5344CB8AC3E}">
        <p14:creationId xmlns:p14="http://schemas.microsoft.com/office/powerpoint/2010/main" val="279862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4" name="Title 1"/>
          <p:cNvSpPr txBox="1">
            <a:spLocks/>
          </p:cNvSpPr>
          <p:nvPr/>
        </p:nvSpPr>
        <p:spPr>
          <a:xfrm>
            <a:off x="595742" y="185735"/>
            <a:ext cx="11314739" cy="727075"/>
          </a:xfrm>
          <a:prstGeom prst="rect">
            <a:avLst/>
          </a:prstGeom>
        </p:spPr>
        <p:txBody>
          <a:bodyPr anchor="b">
            <a:normAutofit fontScale="92500" lnSpcReduction="20000"/>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sz="5400" dirty="0"/>
              <a:t>Click to edit Master title style</a:t>
            </a:r>
          </a:p>
        </p:txBody>
      </p:sp>
      <p:sp>
        <p:nvSpPr>
          <p:cNvPr id="3" name="Vertical Text Placeholder 2"/>
          <p:cNvSpPr>
            <a:spLocks noGrp="1"/>
          </p:cNvSpPr>
          <p:nvPr>
            <p:ph type="body" orient="vert" idx="1"/>
          </p:nvPr>
        </p:nvSpPr>
        <p:spPr>
          <a:xfrm rot="10800000">
            <a:off x="595742" y="914399"/>
            <a:ext cx="11314511" cy="5337313"/>
          </a:xfrm>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6" name="Footer Placeholder 4"/>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3415688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rot="10800000">
            <a:off x="581890" y="0"/>
            <a:ext cx="1899572" cy="639404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rot="10800000">
            <a:off x="2729607" y="218975"/>
            <a:ext cx="9254388" cy="60436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5" name="Footer Placeholder 4"/>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4259173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591202" y="1391463"/>
            <a:ext cx="10962050" cy="1469997"/>
          </a:xfrm>
          <a:prstGeom prst="rect">
            <a:avLst/>
          </a:prstGeom>
        </p:spPr>
        <p:txBody>
          <a:bodyPr vert="horz" lIns="0" tIns="32914" rIns="65828" bIns="32914"/>
          <a:lstStyle>
            <a:lvl1pPr>
              <a:lnSpc>
                <a:spcPts val="4686"/>
              </a:lnSpc>
              <a:defRPr sz="5078" b="0" i="0" cap="none" baseline="0">
                <a:latin typeface="+mj-lt"/>
              </a:defRPr>
            </a:lvl1pPr>
          </a:lstStyle>
          <a:p>
            <a:r>
              <a:rPr lang="en-US" dirty="0"/>
              <a:t>Click to edit Master title style</a:t>
            </a:r>
          </a:p>
        </p:txBody>
      </p:sp>
      <p:sp>
        <p:nvSpPr>
          <p:cNvPr id="5" name="Content Placeholder 5"/>
          <p:cNvSpPr>
            <a:spLocks noGrp="1"/>
          </p:cNvSpPr>
          <p:nvPr>
            <p:ph sz="quarter" idx="11"/>
          </p:nvPr>
        </p:nvSpPr>
        <p:spPr>
          <a:xfrm>
            <a:off x="591202" y="152400"/>
            <a:ext cx="10962050" cy="821938"/>
          </a:xfrm>
          <a:prstGeom prst="rect">
            <a:avLst/>
          </a:prstGeom>
        </p:spPr>
        <p:txBody>
          <a:bodyPr vert="horz"/>
          <a:lstStyle>
            <a:lvl1pPr marL="0" indent="0">
              <a:buNone/>
              <a:defRPr sz="5400" b="0" i="0" cap="none" baseline="0">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7" name="Content Placeholder 2"/>
          <p:cNvSpPr>
            <a:spLocks noGrp="1"/>
          </p:cNvSpPr>
          <p:nvPr>
            <p:ph sz="half" idx="12"/>
          </p:nvPr>
        </p:nvSpPr>
        <p:spPr>
          <a:xfrm>
            <a:off x="591203" y="2695365"/>
            <a:ext cx="10962050" cy="3914157"/>
          </a:xfrm>
          <a:prstGeom prst="rect">
            <a:avLst/>
          </a:prstGeom>
        </p:spPr>
        <p:txBody>
          <a:bodyPr vert="horz" lIns="0" tIns="32914" rIns="65828" bIns="32914"/>
          <a:lstStyle>
            <a:lvl1pPr marL="0" indent="0">
              <a:spcBef>
                <a:spcPts val="938"/>
              </a:spcBef>
              <a:buFont typeface="Arial"/>
              <a:buNone/>
              <a:defRPr sz="2604"/>
            </a:lvl1pPr>
            <a:lvl2pPr>
              <a:spcBef>
                <a:spcPts val="938"/>
              </a:spcBef>
              <a:defRPr sz="2604"/>
            </a:lvl2pPr>
            <a:lvl3pPr>
              <a:spcBef>
                <a:spcPts val="938"/>
              </a:spcBef>
              <a:defRPr sz="2604"/>
            </a:lvl3pPr>
            <a:lvl4pPr>
              <a:spcBef>
                <a:spcPts val="938"/>
              </a:spcBef>
              <a:defRPr sz="2604"/>
            </a:lvl4pPr>
            <a:lvl5pPr>
              <a:spcBef>
                <a:spcPts val="938"/>
              </a:spcBef>
              <a:defRPr sz="2604"/>
            </a:lvl5pPr>
            <a:lvl6pPr>
              <a:defRPr sz="1693"/>
            </a:lvl6pPr>
            <a:lvl7pPr>
              <a:defRPr sz="1693"/>
            </a:lvl7pPr>
            <a:lvl8pPr>
              <a:defRPr sz="1693"/>
            </a:lvl8pPr>
            <a:lvl9pPr>
              <a:defRPr sz="16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Box 1">
            <a:extLst>
              <a:ext uri="{FF2B5EF4-FFF2-40B4-BE49-F238E27FC236}">
                <a16:creationId xmlns:a16="http://schemas.microsoft.com/office/drawing/2014/main" id="{5CF71585-C700-7B40-B2F8-1669FC5FAABE}"/>
              </a:ext>
            </a:extLst>
          </p:cNvPr>
          <p:cNvSpPr txBox="1">
            <a:spLocks noGrp="1" noChangeArrowheads="1"/>
          </p:cNvSpPr>
          <p:nvPr>
            <p:ph type="sldNum" sz="quarter" idx="13"/>
          </p:nvPr>
        </p:nvSpPr>
        <p:spPr>
          <a:ln/>
        </p:spPr>
        <p:txBody>
          <a:bodyPr/>
          <a:lstStyle>
            <a:lvl1pPr>
              <a:defRPr/>
            </a:lvl1pPr>
          </a:lstStyle>
          <a:p>
            <a:fld id="{999FD302-B475-154E-9BDF-68D494EB0AD9}" type="slidenum">
              <a:rPr lang="en-US" altLang="en-US"/>
              <a:pPr/>
              <a:t>‹#›</a:t>
            </a:fld>
            <a:endParaRPr lang="en-US" altLang="en-US"/>
          </a:p>
        </p:txBody>
      </p:sp>
    </p:spTree>
    <p:extLst>
      <p:ext uri="{BB962C8B-B14F-4D97-AF65-F5344CB8AC3E}">
        <p14:creationId xmlns:p14="http://schemas.microsoft.com/office/powerpoint/2010/main" val="219107624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4D1626-706A-1A49-B32C-480F6F62E5BE}" type="datetimeFigureOut">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CC4380-4BE2-BE44-B54C-F76318BC567E}" type="slidenum">
              <a:rPr lang="en-US" smtClean="0"/>
              <a:t>‹#›</a:t>
            </a:fld>
            <a:endParaRPr lang="en-US"/>
          </a:p>
        </p:txBody>
      </p:sp>
    </p:spTree>
    <p:extLst>
      <p:ext uri="{BB962C8B-B14F-4D97-AF65-F5344CB8AC3E}">
        <p14:creationId xmlns:p14="http://schemas.microsoft.com/office/powerpoint/2010/main" val="51570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8565" y="189544"/>
            <a:ext cx="11291692" cy="726976"/>
          </a:xfrm>
        </p:spPr>
        <p:txBody>
          <a:bodyPr/>
          <a:lstStyle/>
          <a:p>
            <a:r>
              <a:rPr lang="en-US" dirty="0"/>
              <a:t>Click to edit Master title style</a:t>
            </a:r>
          </a:p>
        </p:txBody>
      </p:sp>
      <p:sp>
        <p:nvSpPr>
          <p:cNvPr id="3" name="Content Placeholder 2"/>
          <p:cNvSpPr>
            <a:spLocks noGrp="1"/>
          </p:cNvSpPr>
          <p:nvPr>
            <p:ph idx="1"/>
          </p:nvPr>
        </p:nvSpPr>
        <p:spPr>
          <a:xfrm>
            <a:off x="618565" y="916520"/>
            <a:ext cx="11291690" cy="53570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5" name="Footer Placeholder 4"/>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71793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551329" y="189544"/>
            <a:ext cx="11358928" cy="726976"/>
          </a:xfrm>
        </p:spPr>
        <p:txBody>
          <a:bodyPr/>
          <a:lstStyle/>
          <a:p>
            <a:r>
              <a:rPr lang="en-US" dirty="0"/>
              <a:t>Click to edit Master title style</a:t>
            </a:r>
          </a:p>
        </p:txBody>
      </p:sp>
      <p:sp>
        <p:nvSpPr>
          <p:cNvPr id="8" name="Content Placeholder 2"/>
          <p:cNvSpPr>
            <a:spLocks noGrp="1"/>
          </p:cNvSpPr>
          <p:nvPr>
            <p:ph idx="1"/>
          </p:nvPr>
        </p:nvSpPr>
        <p:spPr>
          <a:xfrm>
            <a:off x="551329" y="916520"/>
            <a:ext cx="11358926" cy="53570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5" name="Footer Placeholder 4"/>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295374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8068" y="2433549"/>
            <a:ext cx="10058400" cy="1676400"/>
          </a:xfrm>
        </p:spPr>
        <p:txBody>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541485" y="4495800"/>
            <a:ext cx="9144000" cy="914400"/>
          </a:xfrm>
        </p:spPr>
        <p:txBody>
          <a:bodyPr anchor="t">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5" name="Footer Placeholder 4"/>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36173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544838" y="996334"/>
            <a:ext cx="5512845" cy="5397715"/>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5"/>
          <p:cNvSpPr>
            <a:spLocks noGrp="1"/>
          </p:cNvSpPr>
          <p:nvPr>
            <p:ph sz="quarter" idx="4"/>
          </p:nvPr>
        </p:nvSpPr>
        <p:spPr>
          <a:xfrm>
            <a:off x="6295987" y="996334"/>
            <a:ext cx="5833976" cy="5397715"/>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544838" y="166255"/>
            <a:ext cx="11365419" cy="830079"/>
          </a:xfrm>
        </p:spPr>
        <p:txBody>
          <a:bodyPr/>
          <a:lstStyle/>
          <a:p>
            <a:r>
              <a:rPr lang="en-US" dirty="0"/>
              <a:t>Click to edit Master title style</a:t>
            </a:r>
          </a:p>
        </p:txBody>
      </p:sp>
      <p:sp>
        <p:nvSpPr>
          <p:cNvPr id="5" name="Date Placeholder 4"/>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6" name="Footer Placeholder 5"/>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42359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a:xfrm flipV="1">
            <a:off x="543985" y="1599697"/>
            <a:ext cx="551391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94967" y="1593346"/>
            <a:ext cx="5835651" cy="476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44838" y="898675"/>
            <a:ext cx="5512845"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544838" y="1662545"/>
            <a:ext cx="5512845" cy="4731503"/>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4967" y="898675"/>
            <a:ext cx="5833976"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95987" y="1662544"/>
            <a:ext cx="5833976" cy="4731503"/>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543985" y="139482"/>
            <a:ext cx="11366272" cy="726976"/>
          </a:xfrm>
        </p:spPr>
        <p:txBody>
          <a:bodyPr/>
          <a:lstStyle/>
          <a:p>
            <a:r>
              <a:rPr lang="en-US" dirty="0"/>
              <a:t>Click to edit Master title style</a:t>
            </a:r>
          </a:p>
        </p:txBody>
      </p:sp>
      <p:sp>
        <p:nvSpPr>
          <p:cNvPr id="9" name="Date Placeholder 6"/>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10" name="Footer Placeholder 7"/>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129743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txBox="1">
            <a:spLocks/>
          </p:cNvSpPr>
          <p:nvPr/>
        </p:nvSpPr>
        <p:spPr>
          <a:xfrm>
            <a:off x="564476" y="130753"/>
            <a:ext cx="11342448" cy="727075"/>
          </a:xfrm>
          <a:prstGeom prst="rect">
            <a:avLst/>
          </a:prstGeom>
        </p:spPr>
        <p:txBody>
          <a:bodyPr anchor="b">
            <a:normAutofit fontScale="92500" lnSpcReduction="20000"/>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sz="5400" dirty="0"/>
              <a:t>Click to edit Master title style</a:t>
            </a:r>
          </a:p>
        </p:txBody>
      </p:sp>
      <p:sp>
        <p:nvSpPr>
          <p:cNvPr id="3" name="Date Placeholder 2"/>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4" name="Footer Placeholder 3"/>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3306425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3" name="Footer Placeholder 2"/>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114657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cxnSp>
        <p:nvCxnSpPr>
          <p:cNvPr id="5" name="Straight Connector 4"/>
          <p:cNvCxnSpPr>
            <a:cxnSpLocks/>
          </p:cNvCxnSpPr>
          <p:nvPr/>
        </p:nvCxnSpPr>
        <p:spPr>
          <a:xfrm>
            <a:off x="4777317" y="955964"/>
            <a:ext cx="0" cy="5438486"/>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48324" y="955964"/>
            <a:ext cx="7048224" cy="5438086"/>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81891" y="955964"/>
            <a:ext cx="4074497" cy="5438084"/>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1"/>
          <p:cNvSpPr>
            <a:spLocks noGrp="1"/>
          </p:cNvSpPr>
          <p:nvPr>
            <p:ph type="title"/>
          </p:nvPr>
        </p:nvSpPr>
        <p:spPr>
          <a:xfrm>
            <a:off x="581891" y="181196"/>
            <a:ext cx="11328366" cy="774567"/>
          </a:xfrm>
        </p:spPr>
        <p:txBody>
          <a:bodyPr/>
          <a:lstStyle/>
          <a:p>
            <a:r>
              <a:rPr lang="en-US" dirty="0"/>
              <a:t>Click to edit Master title style</a:t>
            </a:r>
          </a:p>
        </p:txBody>
      </p:sp>
      <p:sp>
        <p:nvSpPr>
          <p:cNvPr id="6" name="Date Placeholder 4"/>
          <p:cNvSpPr>
            <a:spLocks noGrp="1"/>
          </p:cNvSpPr>
          <p:nvPr>
            <p:ph type="dt" sz="half" idx="10"/>
          </p:nvPr>
        </p:nvSpPr>
        <p:spPr/>
        <p:txBody>
          <a:bodyPr/>
          <a:lstStyle>
            <a:lvl1pPr defTabSz="457200">
              <a:defRPr/>
            </a:lvl1pPr>
          </a:lstStyle>
          <a:p>
            <a:fld id="{714D1626-706A-1A49-B32C-480F6F62E5BE}" type="datetimeFigureOut">
              <a:rPr lang="en-US" smtClean="0"/>
              <a:t>10/23/18</a:t>
            </a:fld>
            <a:endParaRPr lang="en-US"/>
          </a:p>
        </p:txBody>
      </p:sp>
      <p:sp>
        <p:nvSpPr>
          <p:cNvPr id="7" name="Footer Placeholder 5"/>
          <p:cNvSpPr>
            <a:spLocks noGrp="1"/>
          </p:cNvSpPr>
          <p:nvPr>
            <p:ph type="ftr" sz="quarter" idx="11"/>
          </p:nvPr>
        </p:nvSpPr>
        <p:spPr/>
        <p:txBody>
          <a:bodyPr/>
          <a:lstStyle>
            <a:lvl1pPr defTabSz="457200">
              <a:defRPr/>
            </a:lvl1pPr>
          </a:lstStyle>
          <a:p>
            <a:endParaRPr lang="en-US"/>
          </a:p>
        </p:txBody>
      </p:sp>
    </p:spTree>
    <p:extLst>
      <p:ext uri="{BB962C8B-B14F-4D97-AF65-F5344CB8AC3E}">
        <p14:creationId xmlns:p14="http://schemas.microsoft.com/office/powerpoint/2010/main" val="218268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32012" y="4572000"/>
            <a:ext cx="11151472"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32012" y="160338"/>
            <a:ext cx="11151472" cy="441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932334" y="6394450"/>
            <a:ext cx="880533" cy="465138"/>
          </a:xfrm>
          <a:prstGeom prst="rect">
            <a:avLst/>
          </a:prstGeom>
        </p:spPr>
        <p:txBody>
          <a:bodyPr vert="horz" lIns="91440" tIns="45720" rIns="91440" bIns="45720" rtlCol="0" anchor="ctr"/>
          <a:lstStyle>
            <a:lvl1pPr algn="r" defTabSz="914400" fontAlgn="auto">
              <a:spcBef>
                <a:spcPts val="0"/>
              </a:spcBef>
              <a:spcAft>
                <a:spcPts val="0"/>
              </a:spcAft>
              <a:defRPr sz="1100" b="0" smtClean="0">
                <a:solidFill>
                  <a:srgbClr val="303030">
                    <a:lumMod val="90000"/>
                    <a:lumOff val="10000"/>
                  </a:srgbClr>
                </a:solidFill>
                <a:latin typeface="+mn-lt"/>
                <a:ea typeface="+mn-ea"/>
                <a:cs typeface="+mn-cs"/>
              </a:defRPr>
            </a:lvl1pPr>
          </a:lstStyle>
          <a:p>
            <a:fld id="{714D1626-706A-1A49-B32C-480F6F62E5BE}" type="datetimeFigureOut">
              <a:rPr lang="en-US" smtClean="0"/>
              <a:t>10/23/18</a:t>
            </a:fld>
            <a:endParaRPr lang="en-US"/>
          </a:p>
        </p:txBody>
      </p:sp>
      <p:sp>
        <p:nvSpPr>
          <p:cNvPr id="5" name="Footer Placeholder 4"/>
          <p:cNvSpPr>
            <a:spLocks noGrp="1"/>
          </p:cNvSpPr>
          <p:nvPr>
            <p:ph type="ftr" sz="quarter" idx="3"/>
          </p:nvPr>
        </p:nvSpPr>
        <p:spPr>
          <a:xfrm>
            <a:off x="279400" y="6394450"/>
            <a:ext cx="11912600" cy="463550"/>
          </a:xfrm>
          <a:prstGeom prst="rect">
            <a:avLst/>
          </a:prstGeom>
        </p:spPr>
        <p:txBody>
          <a:bodyPr vert="horz" lIns="91440" tIns="45720" rIns="91440" bIns="45720" rtlCol="0" anchor="ctr"/>
          <a:lstStyle>
            <a:lvl1pPr algn="ctr" defTabSz="914400" fontAlgn="auto">
              <a:spcBef>
                <a:spcPts val="0"/>
              </a:spcBef>
              <a:spcAft>
                <a:spcPts val="0"/>
              </a:spcAft>
              <a:defRPr sz="1100" b="0" dirty="0" smtClean="0">
                <a:solidFill>
                  <a:srgbClr val="303030">
                    <a:lumMod val="90000"/>
                    <a:lumOff val="10000"/>
                  </a:srgbClr>
                </a:solidFill>
                <a:latin typeface="+mn-lt"/>
                <a:ea typeface="+mn-ea"/>
                <a:cs typeface="+mn-cs"/>
              </a:defRPr>
            </a:lvl1pPr>
          </a:lstStyle>
          <a:p>
            <a:endParaRPr lang="en-US" dirty="0"/>
          </a:p>
        </p:txBody>
      </p:sp>
      <p:sp>
        <p:nvSpPr>
          <p:cNvPr id="8" name="Rectangle 7"/>
          <p:cNvSpPr/>
          <p:nvPr/>
        </p:nvSpPr>
        <p:spPr>
          <a:xfrm>
            <a:off x="0" y="0"/>
            <a:ext cx="469900" cy="6858000"/>
          </a:xfrm>
          <a:prstGeom prst="rect">
            <a:avLst/>
          </a:prstGeom>
          <a:solidFill>
            <a:srgbClr val="79D7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en-US" sz="1800">
              <a:solidFill>
                <a:prstClr val="white"/>
              </a:solidFill>
            </a:endParaRPr>
          </a:p>
        </p:txBody>
      </p:sp>
      <p:sp>
        <p:nvSpPr>
          <p:cNvPr id="1031" name="TextBox 6"/>
          <p:cNvSpPr txBox="1">
            <a:spLocks noChangeArrowheads="1"/>
          </p:cNvSpPr>
          <p:nvPr/>
        </p:nvSpPr>
        <p:spPr bwMode="auto">
          <a:xfrm>
            <a:off x="-810684" y="3548063"/>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Times New Roman" charset="0"/>
                <a:ea typeface="ＭＳ Ｐゴシック" charset="0"/>
                <a:cs typeface="ＭＳ Ｐゴシック" charset="0"/>
              </a:defRPr>
            </a:lvl1pPr>
            <a:lvl2pPr marL="742950" indent="-285750">
              <a:defRPr>
                <a:solidFill>
                  <a:schemeClr val="tx1"/>
                </a:solidFill>
                <a:latin typeface="Times New Roman" charset="0"/>
                <a:ea typeface="ＭＳ Ｐゴシック" charset="0"/>
              </a:defRPr>
            </a:lvl2pPr>
            <a:lvl3pPr marL="1143000" indent="-228600">
              <a:defRPr>
                <a:solidFill>
                  <a:schemeClr val="tx1"/>
                </a:solidFill>
                <a:latin typeface="Times New Roman" charset="0"/>
                <a:ea typeface="ＭＳ Ｐゴシック" charset="0"/>
              </a:defRPr>
            </a:lvl3pPr>
            <a:lvl4pPr marL="1600200" indent="-228600">
              <a:defRPr>
                <a:solidFill>
                  <a:schemeClr val="tx1"/>
                </a:solidFill>
                <a:latin typeface="Times New Roman" charset="0"/>
                <a:ea typeface="ＭＳ Ｐゴシック" charset="0"/>
              </a:defRPr>
            </a:lvl4pPr>
            <a:lvl5pPr marL="2057400" indent="-228600">
              <a:defRPr>
                <a:solidFill>
                  <a:schemeClr val="tx1"/>
                </a:solidFill>
                <a:latin typeface="Times New Roman" charset="0"/>
                <a:ea typeface="ＭＳ Ｐゴシック" charset="0"/>
              </a:defRPr>
            </a:lvl5pPr>
            <a:lvl6pPr marL="2514600" indent="-228600" fontAlgn="base">
              <a:spcBef>
                <a:spcPct val="0"/>
              </a:spcBef>
              <a:spcAft>
                <a:spcPct val="0"/>
              </a:spcAft>
              <a:defRPr>
                <a:solidFill>
                  <a:schemeClr val="tx1"/>
                </a:solidFill>
                <a:latin typeface="Times New Roman" charset="0"/>
                <a:ea typeface="ＭＳ Ｐゴシック" charset="0"/>
              </a:defRPr>
            </a:lvl6pPr>
            <a:lvl7pPr marL="2971800" indent="-228600" fontAlgn="base">
              <a:spcBef>
                <a:spcPct val="0"/>
              </a:spcBef>
              <a:spcAft>
                <a:spcPct val="0"/>
              </a:spcAft>
              <a:defRPr>
                <a:solidFill>
                  <a:schemeClr val="tx1"/>
                </a:solidFill>
                <a:latin typeface="Times New Roman" charset="0"/>
                <a:ea typeface="ＭＳ Ｐゴシック" charset="0"/>
              </a:defRPr>
            </a:lvl7pPr>
            <a:lvl8pPr marL="3429000" indent="-228600" fontAlgn="base">
              <a:spcBef>
                <a:spcPct val="0"/>
              </a:spcBef>
              <a:spcAft>
                <a:spcPct val="0"/>
              </a:spcAft>
              <a:defRPr>
                <a:solidFill>
                  <a:schemeClr val="tx1"/>
                </a:solidFill>
                <a:latin typeface="Times New Roman" charset="0"/>
                <a:ea typeface="ＭＳ Ｐゴシック" charset="0"/>
              </a:defRPr>
            </a:lvl8pPr>
            <a:lvl9pPr marL="3886200" indent="-228600" fontAlgn="base">
              <a:spcBef>
                <a:spcPct val="0"/>
              </a:spcBef>
              <a:spcAft>
                <a:spcPct val="0"/>
              </a:spcAft>
              <a:defRPr>
                <a:solidFill>
                  <a:schemeClr val="tx1"/>
                </a:solidFill>
                <a:latin typeface="Times New Roman" charset="0"/>
                <a:ea typeface="ＭＳ Ｐゴシック" charset="0"/>
              </a:defRPr>
            </a:lvl9pPr>
          </a:lstStyle>
          <a:p>
            <a:endParaRPr lang="en-US" sz="1800"/>
          </a:p>
        </p:txBody>
      </p:sp>
    </p:spTree>
    <p:extLst>
      <p:ext uri="{BB962C8B-B14F-4D97-AF65-F5344CB8AC3E}">
        <p14:creationId xmlns:p14="http://schemas.microsoft.com/office/powerpoint/2010/main" val="91200042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rtl="0" eaLnBrk="1" fontAlgn="base" hangingPunct="1">
        <a:spcBef>
          <a:spcPct val="0"/>
        </a:spcBef>
        <a:spcAft>
          <a:spcPct val="0"/>
        </a:spcAft>
        <a:defRPr sz="5400" kern="1200">
          <a:solidFill>
            <a:srgbClr val="262626"/>
          </a:solidFill>
          <a:latin typeface="+mj-lt"/>
          <a:ea typeface="ＭＳ Ｐゴシック" charset="0"/>
          <a:cs typeface="ＭＳ Ｐゴシック" charset="0"/>
        </a:defRPr>
      </a:lvl1pPr>
      <a:lvl2pPr algn="l" rtl="0" eaLnBrk="1" fontAlgn="base" hangingPunct="1">
        <a:spcBef>
          <a:spcPct val="0"/>
        </a:spcBef>
        <a:spcAft>
          <a:spcPct val="0"/>
        </a:spcAft>
        <a:defRPr sz="5400">
          <a:solidFill>
            <a:srgbClr val="262626"/>
          </a:solidFill>
          <a:latin typeface="Impact" charset="0"/>
          <a:ea typeface="ＭＳ Ｐゴシック" charset="0"/>
          <a:cs typeface="ＭＳ Ｐゴシック" charset="0"/>
        </a:defRPr>
      </a:lvl2pPr>
      <a:lvl3pPr algn="l" rtl="0" eaLnBrk="1" fontAlgn="base" hangingPunct="1">
        <a:spcBef>
          <a:spcPct val="0"/>
        </a:spcBef>
        <a:spcAft>
          <a:spcPct val="0"/>
        </a:spcAft>
        <a:defRPr sz="5400">
          <a:solidFill>
            <a:srgbClr val="262626"/>
          </a:solidFill>
          <a:latin typeface="Impact" charset="0"/>
          <a:ea typeface="ＭＳ Ｐゴシック" charset="0"/>
          <a:cs typeface="ＭＳ Ｐゴシック" charset="0"/>
        </a:defRPr>
      </a:lvl3pPr>
      <a:lvl4pPr algn="l" rtl="0" eaLnBrk="1" fontAlgn="base" hangingPunct="1">
        <a:spcBef>
          <a:spcPct val="0"/>
        </a:spcBef>
        <a:spcAft>
          <a:spcPct val="0"/>
        </a:spcAft>
        <a:defRPr sz="5400">
          <a:solidFill>
            <a:srgbClr val="262626"/>
          </a:solidFill>
          <a:latin typeface="Impact" charset="0"/>
          <a:ea typeface="ＭＳ Ｐゴシック" charset="0"/>
          <a:cs typeface="ＭＳ Ｐゴシック" charset="0"/>
        </a:defRPr>
      </a:lvl4pPr>
      <a:lvl5pPr algn="l" rtl="0" eaLnBrk="1" fontAlgn="base" hangingPunct="1">
        <a:spcBef>
          <a:spcPct val="0"/>
        </a:spcBef>
        <a:spcAft>
          <a:spcPct val="0"/>
        </a:spcAft>
        <a:defRPr sz="5400">
          <a:solidFill>
            <a:srgbClr val="262626"/>
          </a:solidFill>
          <a:latin typeface="Impact"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1" fontAlgn="base" hangingPunct="1">
        <a:spcBef>
          <a:spcPct val="20000"/>
        </a:spcBef>
        <a:spcAft>
          <a:spcPct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93725" indent="-273050" algn="l" rtl="0" eaLnBrk="1" fontAlgn="base" hangingPunct="1">
        <a:spcBef>
          <a:spcPct val="20000"/>
        </a:spcBef>
        <a:spcAft>
          <a:spcPct val="0"/>
        </a:spcAft>
        <a:buClr>
          <a:schemeClr val="accent1"/>
        </a:buClr>
        <a:buFont typeface="Arial" charset="0"/>
        <a:buChar char="•"/>
        <a:defRPr sz="2200" kern="1200">
          <a:solidFill>
            <a:schemeClr val="tx2"/>
          </a:solidFill>
          <a:latin typeface="+mn-lt"/>
          <a:ea typeface="ＭＳ Ｐゴシック" charset="0"/>
          <a:cs typeface="+mn-cs"/>
        </a:defRPr>
      </a:lvl2pPr>
      <a:lvl3pPr marL="868363" indent="-228600" algn="l" rtl="0" eaLnBrk="1" fontAlgn="base" hangingPunct="1">
        <a:spcBef>
          <a:spcPct val="20000"/>
        </a:spcBef>
        <a:spcAft>
          <a:spcPct val="0"/>
        </a:spcAft>
        <a:buClr>
          <a:schemeClr val="accent1"/>
        </a:buClr>
        <a:buFont typeface="Arial" charset="0"/>
        <a:buChar char="•"/>
        <a:defRPr sz="2000" kern="1200">
          <a:solidFill>
            <a:schemeClr val="tx2"/>
          </a:solidFill>
          <a:latin typeface="+mn-lt"/>
          <a:ea typeface="ＭＳ Ｐゴシック" charset="0"/>
          <a:cs typeface="+mn-cs"/>
        </a:defRPr>
      </a:lvl3pPr>
      <a:lvl4pPr marL="1143000" indent="-228600" algn="l" rtl="0" eaLnBrk="1" fontAlgn="base" hangingPunct="1">
        <a:spcBef>
          <a:spcPct val="20000"/>
        </a:spcBef>
        <a:spcAft>
          <a:spcPct val="0"/>
        </a:spcAft>
        <a:buClr>
          <a:schemeClr val="accent1"/>
        </a:buClr>
        <a:buFont typeface="Arial" charset="0"/>
        <a:buChar char="•"/>
        <a:defRPr kern="1200">
          <a:solidFill>
            <a:schemeClr val="tx2"/>
          </a:solidFill>
          <a:latin typeface="+mn-lt"/>
          <a:ea typeface="ＭＳ Ｐゴシック" charset="0"/>
          <a:cs typeface="+mn-cs"/>
        </a:defRPr>
      </a:lvl4pPr>
      <a:lvl5pPr marL="1371600" indent="-228600" algn="l" rtl="0" eaLnBrk="1" fontAlgn="base" hangingPunct="1">
        <a:spcBef>
          <a:spcPct val="20000"/>
        </a:spcBef>
        <a:spcAft>
          <a:spcPct val="0"/>
        </a:spcAft>
        <a:buClr>
          <a:schemeClr val="accent1"/>
        </a:buClr>
        <a:buFont typeface="Arial" charset="0"/>
        <a:buChar char="•"/>
        <a:defRPr kern="1200">
          <a:solidFill>
            <a:schemeClr val="tx2"/>
          </a:solidFill>
          <a:latin typeface="+mn-lt"/>
          <a:ea typeface="ＭＳ Ｐゴシック" charset="0"/>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cikit-learn.org/stable/user_guide.htm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conda.io/docs/user-guide/tasks/manage-python.html" TargetMode="External"/><Relationship Id="rId2" Type="http://schemas.openxmlformats.org/officeDocument/2006/relationships/hyperlink" Target="https://www.anaconda.com/download"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pugs.org.sg" TargetMode="External"/><Relationship Id="rId2" Type="http://schemas.openxmlformats.org/officeDocument/2006/relationships/hyperlink" Target="http://pugs.org.sg/pages/learning.html" TargetMode="External"/><Relationship Id="rId1" Type="http://schemas.openxmlformats.org/officeDocument/2006/relationships/slideLayout" Target="../slideLayouts/slideLayout3.xml"/><Relationship Id="rId5" Type="http://schemas.openxmlformats.org/officeDocument/2006/relationships/hyperlink" Target="https://www.facebook.com/PyLadiesSG/" TargetMode="External"/><Relationship Id="rId4" Type="http://schemas.openxmlformats.org/officeDocument/2006/relationships/hyperlink" Target="https://www.facebook.com/groups/pydatas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F769-FC88-4849-ADE2-1E102200661F}"/>
              </a:ext>
            </a:extLst>
          </p:cNvPr>
          <p:cNvSpPr>
            <a:spLocks noGrp="1"/>
          </p:cNvSpPr>
          <p:nvPr>
            <p:ph type="ctrTitle"/>
          </p:nvPr>
        </p:nvSpPr>
        <p:spPr/>
        <p:txBody>
          <a:bodyPr/>
          <a:lstStyle/>
          <a:p>
            <a:r>
              <a:rPr lang="en-US"/>
              <a:t>Data Analytics with Python</a:t>
            </a:r>
            <a:endParaRPr lang="en-US" dirty="0"/>
          </a:p>
        </p:txBody>
      </p:sp>
      <p:sp>
        <p:nvSpPr>
          <p:cNvPr id="3" name="Subtitle 2">
            <a:extLst>
              <a:ext uri="{FF2B5EF4-FFF2-40B4-BE49-F238E27FC236}">
                <a16:creationId xmlns:a16="http://schemas.microsoft.com/office/drawing/2014/main" id="{89FF4F87-7F94-1741-89BC-259CA64A4525}"/>
              </a:ext>
            </a:extLst>
          </p:cNvPr>
          <p:cNvSpPr>
            <a:spLocks noGrp="1"/>
          </p:cNvSpPr>
          <p:nvPr>
            <p:ph type="subTitle" idx="1"/>
          </p:nvPr>
        </p:nvSpPr>
        <p:spPr/>
        <p:txBody>
          <a:bodyPr>
            <a:normAutofit fontScale="92500" lnSpcReduction="10000"/>
          </a:bodyPr>
          <a:lstStyle/>
          <a:p>
            <a:r>
              <a:rPr lang="en-US" dirty="0"/>
              <a:t>Trainer: Michael Li</a:t>
            </a:r>
          </a:p>
          <a:p>
            <a:r>
              <a:rPr lang="en-US" dirty="0"/>
              <a:t>Venue: NTUC Learning Hub</a:t>
            </a:r>
          </a:p>
          <a:p>
            <a:r>
              <a:rPr lang="en-US" dirty="0"/>
              <a:t>Date Conducted: 23 Oct 2018</a:t>
            </a:r>
          </a:p>
          <a:p>
            <a:endParaRPr lang="en-US" dirty="0"/>
          </a:p>
        </p:txBody>
      </p:sp>
    </p:spTree>
    <p:extLst>
      <p:ext uri="{BB962C8B-B14F-4D97-AF65-F5344CB8AC3E}">
        <p14:creationId xmlns:p14="http://schemas.microsoft.com/office/powerpoint/2010/main" val="363670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49FD-C2DE-B345-A361-C93A4685C902}"/>
              </a:ext>
            </a:extLst>
          </p:cNvPr>
          <p:cNvSpPr>
            <a:spLocks noGrp="1"/>
          </p:cNvSpPr>
          <p:nvPr>
            <p:ph type="title"/>
          </p:nvPr>
        </p:nvSpPr>
        <p:spPr/>
        <p:txBody>
          <a:bodyPr/>
          <a:lstStyle/>
          <a:p>
            <a:r>
              <a:rPr lang="en-US" dirty="0"/>
              <a:t>From Data to Insights</a:t>
            </a:r>
          </a:p>
        </p:txBody>
      </p:sp>
      <p:pic>
        <p:nvPicPr>
          <p:cNvPr id="10242" name="Picture 2" descr="Image result for data-information-knowledge-wisdom">
            <a:extLst>
              <a:ext uri="{FF2B5EF4-FFF2-40B4-BE49-F238E27FC236}">
                <a16:creationId xmlns:a16="http://schemas.microsoft.com/office/drawing/2014/main" id="{86E47636-224B-094A-9EAC-E057993371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9"/>
          <a:stretch/>
        </p:blipFill>
        <p:spPr bwMode="auto">
          <a:xfrm>
            <a:off x="502669" y="1846263"/>
            <a:ext cx="7362263" cy="39830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EC4FA2-7E44-4240-9E0B-BB9C728CC226}"/>
              </a:ext>
            </a:extLst>
          </p:cNvPr>
          <p:cNvSpPr txBox="1"/>
          <p:nvPr/>
        </p:nvSpPr>
        <p:spPr>
          <a:xfrm>
            <a:off x="1085850" y="6042026"/>
            <a:ext cx="1528752" cy="369332"/>
          </a:xfrm>
          <a:prstGeom prst="rect">
            <a:avLst/>
          </a:prstGeom>
          <a:noFill/>
        </p:spPr>
        <p:txBody>
          <a:bodyPr wrap="none" rtlCol="0">
            <a:spAutoFit/>
          </a:bodyPr>
          <a:lstStyle/>
          <a:p>
            <a:r>
              <a:rPr lang="en-US" dirty="0"/>
              <a:t>DIKW Pyramid</a:t>
            </a:r>
          </a:p>
        </p:txBody>
      </p:sp>
      <p:sp>
        <p:nvSpPr>
          <p:cNvPr id="9" name="Right Arrow 8">
            <a:extLst>
              <a:ext uri="{FF2B5EF4-FFF2-40B4-BE49-F238E27FC236}">
                <a16:creationId xmlns:a16="http://schemas.microsoft.com/office/drawing/2014/main" id="{1225CF70-4C4A-BF43-98BE-7C80ACB3E0DA}"/>
              </a:ext>
            </a:extLst>
          </p:cNvPr>
          <p:cNvSpPr/>
          <p:nvPr/>
        </p:nvSpPr>
        <p:spPr>
          <a:xfrm rot="16200000">
            <a:off x="6293507" y="3613945"/>
            <a:ext cx="3983038" cy="447674"/>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968DDB-745A-1243-B665-28976AD89925}"/>
              </a:ext>
            </a:extLst>
          </p:cNvPr>
          <p:cNvSpPr txBox="1"/>
          <p:nvPr/>
        </p:nvSpPr>
        <p:spPr>
          <a:xfrm rot="16200000">
            <a:off x="7438710" y="3814763"/>
            <a:ext cx="2496004" cy="369332"/>
          </a:xfrm>
          <a:prstGeom prst="rect">
            <a:avLst/>
          </a:prstGeom>
          <a:noFill/>
        </p:spPr>
        <p:txBody>
          <a:bodyPr wrap="none" rtlCol="0">
            <a:spAutoFit/>
          </a:bodyPr>
          <a:lstStyle/>
          <a:p>
            <a:r>
              <a:rPr lang="en-US" dirty="0"/>
              <a:t>Increasingly summarized</a:t>
            </a:r>
          </a:p>
        </p:txBody>
      </p:sp>
      <p:sp>
        <p:nvSpPr>
          <p:cNvPr id="11" name="7-Point Star 10">
            <a:extLst>
              <a:ext uri="{FF2B5EF4-FFF2-40B4-BE49-F238E27FC236}">
                <a16:creationId xmlns:a16="http://schemas.microsoft.com/office/drawing/2014/main" id="{6A0561E9-A152-354F-AD4F-24B8C7BCF7BA}"/>
              </a:ext>
            </a:extLst>
          </p:cNvPr>
          <p:cNvSpPr/>
          <p:nvPr/>
        </p:nvSpPr>
        <p:spPr>
          <a:xfrm>
            <a:off x="9088582" y="2590800"/>
            <a:ext cx="2855768" cy="2324100"/>
          </a:xfrm>
          <a:prstGeom prst="star7">
            <a:avLst/>
          </a:prstGeom>
          <a:solidFill>
            <a:srgbClr val="EEEF00">
              <a:alpha val="8235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Action</a:t>
            </a:r>
            <a:endParaRPr lang="en-US" sz="4000" b="1" dirty="0">
              <a:solidFill>
                <a:schemeClr val="tx1"/>
              </a:solidFill>
            </a:endParaRPr>
          </a:p>
        </p:txBody>
      </p:sp>
    </p:spTree>
    <p:extLst>
      <p:ext uri="{BB962C8B-B14F-4D97-AF65-F5344CB8AC3E}">
        <p14:creationId xmlns:p14="http://schemas.microsoft.com/office/powerpoint/2010/main" val="220853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914-BCF3-D649-9710-AB60612CC3F2}"/>
              </a:ext>
            </a:extLst>
          </p:cNvPr>
          <p:cNvSpPr>
            <a:spLocks noGrp="1"/>
          </p:cNvSpPr>
          <p:nvPr>
            <p:ph type="title"/>
          </p:nvPr>
        </p:nvSpPr>
        <p:spPr/>
        <p:txBody>
          <a:bodyPr/>
          <a:lstStyle/>
          <a:p>
            <a:r>
              <a:rPr lang="en-US" dirty="0"/>
              <a:t>Outcomes from Analytics</a:t>
            </a:r>
          </a:p>
        </p:txBody>
      </p:sp>
      <p:pic>
        <p:nvPicPr>
          <p:cNvPr id="12290" name="Picture 2" descr="Image result for descriptive analytics">
            <a:extLst>
              <a:ext uri="{FF2B5EF4-FFF2-40B4-BE49-F238E27FC236}">
                <a16:creationId xmlns:a16="http://schemas.microsoft.com/office/drawing/2014/main" id="{5A734061-94FB-1A49-801C-E4D65D67B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14" y="1610874"/>
            <a:ext cx="7418388" cy="4987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9C83BE-9DA4-0D4D-9E0C-4268DFE54E85}"/>
              </a:ext>
            </a:extLst>
          </p:cNvPr>
          <p:cNvSpPr txBox="1"/>
          <p:nvPr/>
        </p:nvSpPr>
        <p:spPr>
          <a:xfrm>
            <a:off x="8342256" y="5385128"/>
            <a:ext cx="2217274" cy="369332"/>
          </a:xfrm>
          <a:prstGeom prst="rect">
            <a:avLst/>
          </a:prstGeom>
          <a:noFill/>
        </p:spPr>
        <p:txBody>
          <a:bodyPr wrap="none" rtlCol="0">
            <a:spAutoFit/>
          </a:bodyPr>
          <a:lstStyle/>
          <a:p>
            <a:r>
              <a:rPr lang="en-US" dirty="0"/>
              <a:t>Business Intelligence</a:t>
            </a:r>
          </a:p>
        </p:txBody>
      </p:sp>
      <p:sp>
        <p:nvSpPr>
          <p:cNvPr id="12" name="TextBox 11">
            <a:extLst>
              <a:ext uri="{FF2B5EF4-FFF2-40B4-BE49-F238E27FC236}">
                <a16:creationId xmlns:a16="http://schemas.microsoft.com/office/drawing/2014/main" id="{8223E0D4-2A75-9D43-BCB4-99427E0D2DAA}"/>
              </a:ext>
            </a:extLst>
          </p:cNvPr>
          <p:cNvSpPr txBox="1"/>
          <p:nvPr/>
        </p:nvSpPr>
        <p:spPr>
          <a:xfrm>
            <a:off x="8342256" y="4317975"/>
            <a:ext cx="2520434" cy="369332"/>
          </a:xfrm>
          <a:prstGeom prst="rect">
            <a:avLst/>
          </a:prstGeom>
          <a:noFill/>
        </p:spPr>
        <p:txBody>
          <a:bodyPr wrap="none" rtlCol="0">
            <a:spAutoFit/>
          </a:bodyPr>
          <a:lstStyle/>
          <a:p>
            <a:r>
              <a:rPr lang="en-US" dirty="0"/>
              <a:t>Statistics and Correlation</a:t>
            </a:r>
          </a:p>
        </p:txBody>
      </p:sp>
      <p:sp>
        <p:nvSpPr>
          <p:cNvPr id="13" name="TextBox 12">
            <a:extLst>
              <a:ext uri="{FF2B5EF4-FFF2-40B4-BE49-F238E27FC236}">
                <a16:creationId xmlns:a16="http://schemas.microsoft.com/office/drawing/2014/main" id="{A792BF73-E0F6-1244-9827-2B05E26EEC5A}"/>
              </a:ext>
            </a:extLst>
          </p:cNvPr>
          <p:cNvSpPr txBox="1"/>
          <p:nvPr/>
        </p:nvSpPr>
        <p:spPr>
          <a:xfrm>
            <a:off x="8342256" y="3250822"/>
            <a:ext cx="1077539" cy="369332"/>
          </a:xfrm>
          <a:prstGeom prst="rect">
            <a:avLst/>
          </a:prstGeom>
          <a:noFill/>
        </p:spPr>
        <p:txBody>
          <a:bodyPr wrap="none" rtlCol="0">
            <a:spAutoFit/>
          </a:bodyPr>
          <a:lstStyle/>
          <a:p>
            <a:r>
              <a:rPr lang="en-US" dirty="0"/>
              <a:t>Modeling</a:t>
            </a:r>
          </a:p>
        </p:txBody>
      </p:sp>
    </p:spTree>
    <p:extLst>
      <p:ext uri="{BB962C8B-B14F-4D97-AF65-F5344CB8AC3E}">
        <p14:creationId xmlns:p14="http://schemas.microsoft.com/office/powerpoint/2010/main" val="288074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5546F-D324-1F4A-8A2F-F6872466DAFF}"/>
              </a:ext>
            </a:extLst>
          </p:cNvPr>
          <p:cNvSpPr>
            <a:spLocks noGrp="1"/>
          </p:cNvSpPr>
          <p:nvPr>
            <p:ph type="title"/>
          </p:nvPr>
        </p:nvSpPr>
        <p:spPr/>
        <p:txBody>
          <a:bodyPr/>
          <a:lstStyle/>
          <a:p>
            <a:r>
              <a:rPr lang="en-US" dirty="0"/>
              <a:t>Data Analytics with Python</a:t>
            </a:r>
          </a:p>
        </p:txBody>
      </p:sp>
      <p:sp>
        <p:nvSpPr>
          <p:cNvPr id="5" name="Text Placeholder 4">
            <a:extLst>
              <a:ext uri="{FF2B5EF4-FFF2-40B4-BE49-F238E27FC236}">
                <a16:creationId xmlns:a16="http://schemas.microsoft.com/office/drawing/2014/main" id="{9B493D70-4659-5542-8048-12EDD49FFBE5}"/>
              </a:ext>
            </a:extLst>
          </p:cNvPr>
          <p:cNvSpPr>
            <a:spLocks noGrp="1"/>
          </p:cNvSpPr>
          <p:nvPr>
            <p:ph type="body" idx="1"/>
          </p:nvPr>
        </p:nvSpPr>
        <p:spPr/>
        <p:txBody>
          <a:bodyPr/>
          <a:lstStyle/>
          <a:p>
            <a:r>
              <a:rPr lang="en-US" dirty="0"/>
              <a:t>What is Python?</a:t>
            </a:r>
          </a:p>
        </p:txBody>
      </p:sp>
    </p:spTree>
    <p:extLst>
      <p:ext uri="{BB962C8B-B14F-4D97-AF65-F5344CB8AC3E}">
        <p14:creationId xmlns:p14="http://schemas.microsoft.com/office/powerpoint/2010/main" val="195843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0B7AB0F-611A-2242-A92E-B6FCD9E78B67}"/>
              </a:ext>
            </a:extLst>
          </p:cNvPr>
          <p:cNvSpPr>
            <a:spLocks noGrp="1"/>
          </p:cNvSpPr>
          <p:nvPr>
            <p:ph sz="quarter" idx="11"/>
          </p:nvPr>
        </p:nvSpPr>
        <p:spPr>
          <a:xfrm>
            <a:off x="483712" y="221673"/>
            <a:ext cx="9283533" cy="825981"/>
          </a:xfrm>
        </p:spPr>
        <p:txBody>
          <a:bodyPr>
            <a:normAutofit fontScale="92500" lnSpcReduction="10000"/>
          </a:bodyPr>
          <a:lstStyle/>
          <a:p>
            <a:pPr>
              <a:buFont typeface="Lucida Grande" charset="0"/>
              <a:buNone/>
              <a:defRPr/>
            </a:pPr>
            <a:r>
              <a:rPr lang="en-US" dirty="0">
                <a:sym typeface="News706 BT" charset="0"/>
              </a:rPr>
              <a:t>What is Python?</a:t>
            </a:r>
          </a:p>
        </p:txBody>
      </p:sp>
      <p:sp>
        <p:nvSpPr>
          <p:cNvPr id="34819" name="Content Placeholder 3">
            <a:extLst>
              <a:ext uri="{FF2B5EF4-FFF2-40B4-BE49-F238E27FC236}">
                <a16:creationId xmlns:a16="http://schemas.microsoft.com/office/drawing/2014/main" id="{E2D72E2E-4DA5-C647-8685-349D29D76817}"/>
              </a:ext>
            </a:extLst>
          </p:cNvPr>
          <p:cNvSpPr>
            <a:spLocks noGrp="1"/>
          </p:cNvSpPr>
          <p:nvPr>
            <p:ph sz="half" idx="12"/>
          </p:nvPr>
        </p:nvSpPr>
        <p:spPr bwMode="auto">
          <a:xfrm>
            <a:off x="591204" y="1444544"/>
            <a:ext cx="10962052" cy="51595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944"/>
              </a:spcBef>
            </a:pPr>
            <a:r>
              <a:rPr lang="en-US" altLang="en-US" dirty="0"/>
              <a:t>Official Definition:</a:t>
            </a:r>
          </a:p>
          <a:p>
            <a:pPr>
              <a:spcBef>
                <a:spcPts val="944"/>
              </a:spcBef>
            </a:pPr>
            <a:r>
              <a:rPr lang="en-US" altLang="en-US" sz="1823" dirty="0"/>
              <a:t>Python is an </a:t>
            </a:r>
            <a:r>
              <a:rPr lang="en-US" altLang="en-US" sz="1823" b="1" dirty="0"/>
              <a:t>interpreted</a:t>
            </a:r>
            <a:r>
              <a:rPr lang="en-US" altLang="en-US" sz="1823" dirty="0"/>
              <a:t>, </a:t>
            </a:r>
            <a:r>
              <a:rPr lang="en-US" altLang="en-US" sz="1823" b="1" dirty="0"/>
              <a:t>object-oriented, high-level programming language </a:t>
            </a:r>
            <a:r>
              <a:rPr lang="en-US" altLang="en-US" sz="1823" dirty="0"/>
              <a:t>with dynamic semantics. Its high-level</a:t>
            </a:r>
            <a:r>
              <a:rPr lang="en-US" altLang="en-US" sz="1823" b="1" dirty="0"/>
              <a:t> </a:t>
            </a:r>
            <a:r>
              <a:rPr lang="en-US" altLang="en-US" sz="1823" dirty="0"/>
              <a:t>built in data structures, combined with dynamic typing and dynamic binding, make it very attractive for </a:t>
            </a:r>
            <a:r>
              <a:rPr lang="en-US" altLang="en-US" sz="1823" b="1" dirty="0"/>
              <a:t>Rapid Application Development</a:t>
            </a:r>
            <a:r>
              <a:rPr lang="en-US" altLang="en-US" sz="1823" dirty="0"/>
              <a: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t>
            </a:r>
            <a:r>
              <a:rPr lang="en-US" altLang="en-US" sz="1823" b="1" dirty="0"/>
              <a:t>available in source or binary form without charge for all major platforms</a:t>
            </a:r>
            <a:r>
              <a:rPr lang="en-US" altLang="en-US" sz="1823" dirty="0"/>
              <a:t>, and can be freely distributed</a:t>
            </a:r>
          </a:p>
        </p:txBody>
      </p:sp>
    </p:spTree>
    <p:extLst>
      <p:ext uri="{BB962C8B-B14F-4D97-AF65-F5344CB8AC3E}">
        <p14:creationId xmlns:p14="http://schemas.microsoft.com/office/powerpoint/2010/main" val="25084791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877945-FE3F-F54C-9E77-DD036D477955}"/>
              </a:ext>
            </a:extLst>
          </p:cNvPr>
          <p:cNvSpPr>
            <a:spLocks noGrp="1"/>
          </p:cNvSpPr>
          <p:nvPr>
            <p:ph sz="half" idx="12"/>
          </p:nvPr>
        </p:nvSpPr>
        <p:spPr>
          <a:xfrm>
            <a:off x="591204" y="1543767"/>
            <a:ext cx="10962052" cy="5060362"/>
          </a:xfrm>
        </p:spPr>
        <p:txBody>
          <a:bodyPr/>
          <a:lstStyle/>
          <a:p>
            <a:pPr>
              <a:lnSpc>
                <a:spcPct val="100000"/>
              </a:lnSpc>
              <a:defRPr/>
            </a:pPr>
            <a:r>
              <a:rPr lang="en-US" sz="2083" dirty="0">
                <a:sym typeface="News706 BT" charset="0"/>
              </a:rPr>
              <a:t>Why:</a:t>
            </a:r>
          </a:p>
          <a:p>
            <a:pPr marL="446490" indent="-446490">
              <a:lnSpc>
                <a:spcPct val="100000"/>
              </a:lnSpc>
              <a:buFont typeface="Arial"/>
              <a:buChar char="•"/>
              <a:defRPr/>
            </a:pPr>
            <a:r>
              <a:rPr lang="en-US" sz="2083" dirty="0">
                <a:sym typeface="News706 BT" charset="0"/>
              </a:rPr>
              <a:t>Community Support is very good</a:t>
            </a:r>
          </a:p>
          <a:p>
            <a:pPr marL="446490" indent="-446490">
              <a:lnSpc>
                <a:spcPct val="100000"/>
              </a:lnSpc>
              <a:buFont typeface="Arial"/>
              <a:buChar char="•"/>
              <a:defRPr/>
            </a:pPr>
            <a:r>
              <a:rPr lang="en-US" sz="2083" dirty="0">
                <a:sym typeface="News706 BT" charset="0"/>
              </a:rPr>
              <a:t>Documentation of Libraries are mostly good </a:t>
            </a:r>
          </a:p>
          <a:p>
            <a:pPr marL="446490" indent="-446490">
              <a:lnSpc>
                <a:spcPct val="100000"/>
              </a:lnSpc>
              <a:buFont typeface="Arial"/>
              <a:buChar char="•"/>
              <a:defRPr/>
            </a:pPr>
            <a:r>
              <a:rPr lang="en-US" sz="2083" dirty="0">
                <a:sym typeface="News706 BT" charset="0"/>
              </a:rPr>
              <a:t>Many libraries (especially the data science ones) are computationally efficient!</a:t>
            </a:r>
          </a:p>
          <a:p>
            <a:pPr marL="446490" indent="-446490">
              <a:lnSpc>
                <a:spcPct val="100000"/>
              </a:lnSpc>
              <a:buFont typeface="Arial"/>
              <a:buChar char="•"/>
              <a:defRPr/>
            </a:pPr>
            <a:r>
              <a:rPr lang="en-US" sz="2083" dirty="0">
                <a:sym typeface="News706 BT" charset="0"/>
              </a:rPr>
              <a:t>Syntax is easier to read and use than most other languages</a:t>
            </a:r>
          </a:p>
          <a:p>
            <a:pPr marL="446490" indent="-446490">
              <a:lnSpc>
                <a:spcPct val="100000"/>
              </a:lnSpc>
              <a:buFont typeface="Arial"/>
              <a:buChar char="•"/>
              <a:defRPr/>
            </a:pPr>
            <a:r>
              <a:rPr lang="en-US" sz="2083" dirty="0">
                <a:sym typeface="News706 BT" charset="0"/>
              </a:rPr>
              <a:t>It can do many things!</a:t>
            </a:r>
          </a:p>
          <a:p>
            <a:pPr marL="446490" indent="-446490">
              <a:lnSpc>
                <a:spcPct val="100000"/>
              </a:lnSpc>
              <a:buFont typeface="Arial"/>
              <a:buChar char="•"/>
              <a:defRPr/>
            </a:pPr>
            <a:endParaRPr lang="en-US" sz="2083" dirty="0">
              <a:sym typeface="News706 BT" charset="0"/>
            </a:endParaRPr>
          </a:p>
          <a:p>
            <a:pPr>
              <a:lnSpc>
                <a:spcPct val="100000"/>
              </a:lnSpc>
              <a:defRPr/>
            </a:pPr>
            <a:r>
              <a:rPr lang="en-US" sz="2083" dirty="0">
                <a:sym typeface="News706 BT" charset="0"/>
              </a:rPr>
              <a:t>Why not:</a:t>
            </a:r>
          </a:p>
          <a:p>
            <a:pPr marL="446490" indent="-446490">
              <a:lnSpc>
                <a:spcPct val="100000"/>
              </a:lnSpc>
              <a:buFont typeface="Arial"/>
              <a:buChar char="•"/>
              <a:defRPr/>
            </a:pPr>
            <a:r>
              <a:rPr lang="en-US" sz="2083" dirty="0">
                <a:sym typeface="News706 BT" charset="0"/>
              </a:rPr>
              <a:t>Some people think its still a simple scripting language and not an Enterprise ready language</a:t>
            </a:r>
          </a:p>
          <a:p>
            <a:pPr marL="446490" indent="-446490">
              <a:lnSpc>
                <a:spcPct val="100000"/>
              </a:lnSpc>
              <a:buFont typeface="Arial"/>
              <a:buChar char="•"/>
              <a:defRPr/>
            </a:pPr>
            <a:r>
              <a:rPr lang="en-US" sz="2083" dirty="0">
                <a:sym typeface="News706 BT" charset="0"/>
              </a:rPr>
              <a:t>Library not built yet </a:t>
            </a:r>
          </a:p>
          <a:p>
            <a:pPr marL="446490" indent="-446490">
              <a:lnSpc>
                <a:spcPct val="100000"/>
              </a:lnSpc>
              <a:buFont typeface="Arial"/>
              <a:buChar char="•"/>
              <a:defRPr/>
            </a:pPr>
            <a:r>
              <a:rPr lang="en-US" sz="2083" dirty="0">
                <a:sym typeface="News706 BT" charset="0"/>
              </a:rPr>
              <a:t>It can do many things!</a:t>
            </a:r>
          </a:p>
          <a:p>
            <a:pPr marL="446490" indent="-446490">
              <a:lnSpc>
                <a:spcPct val="100000"/>
              </a:lnSpc>
              <a:buFont typeface="Arial"/>
              <a:buChar char="•"/>
              <a:defRPr/>
            </a:pPr>
            <a:endParaRPr lang="en-US" sz="2083" dirty="0">
              <a:sym typeface="News706 BT" charset="0"/>
            </a:endParaRPr>
          </a:p>
          <a:p>
            <a:pPr marL="446490" indent="-446490">
              <a:lnSpc>
                <a:spcPct val="100000"/>
              </a:lnSpc>
              <a:buFont typeface="Arial"/>
              <a:buChar char="•"/>
              <a:defRPr/>
            </a:pPr>
            <a:endParaRPr lang="en-US" sz="2083" dirty="0">
              <a:sym typeface="News706 BT" charset="0"/>
            </a:endParaRPr>
          </a:p>
        </p:txBody>
      </p:sp>
      <p:sp>
        <p:nvSpPr>
          <p:cNvPr id="5" name="Content Placeholder 4">
            <a:extLst>
              <a:ext uri="{FF2B5EF4-FFF2-40B4-BE49-F238E27FC236}">
                <a16:creationId xmlns:a16="http://schemas.microsoft.com/office/drawing/2014/main" id="{1334766E-BE85-1E46-82DB-EFB426A93902}"/>
              </a:ext>
            </a:extLst>
          </p:cNvPr>
          <p:cNvSpPr>
            <a:spLocks noGrp="1"/>
          </p:cNvSpPr>
          <p:nvPr>
            <p:ph sz="quarter" idx="11"/>
          </p:nvPr>
        </p:nvSpPr>
        <p:spPr/>
        <p:txBody>
          <a:bodyPr/>
          <a:lstStyle/>
          <a:p>
            <a:r>
              <a:rPr lang="en-US" dirty="0"/>
              <a:t>Why/Why Not Python?</a:t>
            </a:r>
          </a:p>
        </p:txBody>
      </p:sp>
    </p:spTree>
    <p:extLst>
      <p:ext uri="{BB962C8B-B14F-4D97-AF65-F5344CB8AC3E}">
        <p14:creationId xmlns:p14="http://schemas.microsoft.com/office/powerpoint/2010/main" val="237815429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A71A17C2-984E-B34E-A6D2-695DA9BC3AA5}"/>
              </a:ext>
            </a:extLst>
          </p:cNvPr>
          <p:cNvGraphicFramePr>
            <a:graphicFrameLocks noGrp="1"/>
          </p:cNvGraphicFramePr>
          <p:nvPr>
            <p:ph sz="half" idx="12"/>
          </p:nvPr>
        </p:nvGraphicFramePr>
        <p:xfrm>
          <a:off x="539525" y="1246099"/>
          <a:ext cx="10962050" cy="5601955"/>
        </p:xfrm>
        <a:graphic>
          <a:graphicData uri="http://schemas.openxmlformats.org/drawingml/2006/table">
            <a:tbl>
              <a:tblPr firstRow="1" bandRow="1">
                <a:tableStyleId>{5C22544A-7EE6-4342-B048-85BDC9FD1C3A}</a:tableStyleId>
              </a:tblPr>
              <a:tblGrid>
                <a:gridCol w="1786010">
                  <a:extLst>
                    <a:ext uri="{9D8B030D-6E8A-4147-A177-3AD203B41FA5}">
                      <a16:colId xmlns:a16="http://schemas.microsoft.com/office/drawing/2014/main" val="20000"/>
                    </a:ext>
                  </a:extLst>
                </a:gridCol>
                <a:gridCol w="5953366">
                  <a:extLst>
                    <a:ext uri="{9D8B030D-6E8A-4147-A177-3AD203B41FA5}">
                      <a16:colId xmlns:a16="http://schemas.microsoft.com/office/drawing/2014/main" val="20001"/>
                    </a:ext>
                  </a:extLst>
                </a:gridCol>
                <a:gridCol w="3222674">
                  <a:extLst>
                    <a:ext uri="{9D8B030D-6E8A-4147-A177-3AD203B41FA5}">
                      <a16:colId xmlns:a16="http://schemas.microsoft.com/office/drawing/2014/main" val="20002"/>
                    </a:ext>
                  </a:extLst>
                </a:gridCol>
              </a:tblGrid>
              <a:tr h="482813">
                <a:tc>
                  <a:txBody>
                    <a:bodyPr/>
                    <a:lstStyle/>
                    <a:p>
                      <a:r>
                        <a:rPr lang="en-US" sz="1300" dirty="0"/>
                        <a:t>Library</a:t>
                      </a:r>
                    </a:p>
                  </a:txBody>
                  <a:tcPr marL="119067" marR="119067" marT="59525" marB="59525"/>
                </a:tc>
                <a:tc>
                  <a:txBody>
                    <a:bodyPr/>
                    <a:lstStyle/>
                    <a:p>
                      <a:r>
                        <a:rPr lang="en-US" sz="1300" dirty="0"/>
                        <a:t>Why</a:t>
                      </a:r>
                    </a:p>
                  </a:txBody>
                  <a:tcPr marL="119067" marR="119067" marT="59525" marB="59525"/>
                </a:tc>
                <a:tc>
                  <a:txBody>
                    <a:bodyPr/>
                    <a:lstStyle/>
                    <a:p>
                      <a:r>
                        <a:rPr lang="en-US" sz="1300" dirty="0"/>
                        <a:t>Remarks</a:t>
                      </a:r>
                    </a:p>
                  </a:txBody>
                  <a:tcPr marL="119067" marR="119067" marT="59525" marB="59525"/>
                </a:tc>
                <a:extLst>
                  <a:ext uri="{0D108BD9-81ED-4DB2-BD59-A6C34878D82A}">
                    <a16:rowId xmlns:a16="http://schemas.microsoft.com/office/drawing/2014/main" val="10000"/>
                  </a:ext>
                </a:extLst>
              </a:tr>
              <a:tr h="535724">
                <a:tc>
                  <a:txBody>
                    <a:bodyPr/>
                    <a:lstStyle/>
                    <a:p>
                      <a:r>
                        <a:rPr lang="en-US" sz="1300" dirty="0" err="1"/>
                        <a:t>IPython</a:t>
                      </a:r>
                      <a:r>
                        <a:rPr lang="en-US" sz="1300" baseline="0" dirty="0"/>
                        <a:t> Notebook</a:t>
                      </a:r>
                      <a:endParaRPr lang="en-US" sz="1300" dirty="0"/>
                    </a:p>
                  </a:txBody>
                  <a:tcPr marL="119067" marR="119067" marT="59525" marB="59525"/>
                </a:tc>
                <a:tc>
                  <a:txBody>
                    <a:bodyPr/>
                    <a:lstStyle/>
                    <a:p>
                      <a:r>
                        <a:rPr lang="en-US" sz="1300" dirty="0"/>
                        <a:t>Provide</a:t>
                      </a:r>
                      <a:r>
                        <a:rPr lang="en-US" sz="1300" baseline="0" dirty="0"/>
                        <a:t> a data science notebook to run scripts and and in line documentation.</a:t>
                      </a:r>
                      <a:endParaRPr lang="en-US" sz="1300" dirty="0"/>
                    </a:p>
                  </a:txBody>
                  <a:tcPr marL="119067" marR="119067" marT="59525" marB="59525"/>
                </a:tc>
                <a:tc>
                  <a:txBody>
                    <a:bodyPr/>
                    <a:lstStyle/>
                    <a:p>
                      <a:r>
                        <a:rPr lang="en-US" sz="1300" dirty="0"/>
                        <a:t>Essential.</a:t>
                      </a:r>
                    </a:p>
                  </a:txBody>
                  <a:tcPr marL="119067" marR="119067" marT="59525" marB="59525"/>
                </a:tc>
                <a:extLst>
                  <a:ext uri="{0D108BD9-81ED-4DB2-BD59-A6C34878D82A}">
                    <a16:rowId xmlns:a16="http://schemas.microsoft.com/office/drawing/2014/main" val="10001"/>
                  </a:ext>
                </a:extLst>
              </a:tr>
              <a:tr h="535724">
                <a:tc>
                  <a:txBody>
                    <a:bodyPr/>
                    <a:lstStyle/>
                    <a:p>
                      <a:r>
                        <a:rPr lang="en-US" sz="1300" dirty="0" err="1"/>
                        <a:t>NumPy</a:t>
                      </a:r>
                      <a:endParaRPr lang="en-US" sz="1300" dirty="0"/>
                    </a:p>
                  </a:txBody>
                  <a:tcPr marL="119067" marR="119067" marT="59525" marB="59525"/>
                </a:tc>
                <a:tc>
                  <a:txBody>
                    <a:bodyPr/>
                    <a:lstStyle/>
                    <a:p>
                      <a:r>
                        <a:rPr lang="en-US" sz="1300" dirty="0"/>
                        <a:t>Computationally efficient numerical calculation/storage</a:t>
                      </a:r>
                      <a:r>
                        <a:rPr lang="en-US" sz="1300" baseline="0" dirty="0"/>
                        <a:t> package.</a:t>
                      </a:r>
                      <a:endParaRPr lang="en-US" sz="1300" dirty="0"/>
                    </a:p>
                    <a:p>
                      <a:r>
                        <a:rPr lang="en-US" sz="1300" dirty="0"/>
                        <a:t>Included here just</a:t>
                      </a:r>
                      <a:r>
                        <a:rPr lang="en-US" sz="1300" baseline="0" dirty="0"/>
                        <a:t> for kudos to the developer.</a:t>
                      </a:r>
                      <a:endParaRPr lang="en-US" sz="1300" dirty="0"/>
                    </a:p>
                  </a:txBody>
                  <a:tcPr marL="119067" marR="119067" marT="59525" marB="59525"/>
                </a:tc>
                <a:tc>
                  <a:txBody>
                    <a:bodyPr/>
                    <a:lstStyle/>
                    <a:p>
                      <a:r>
                        <a:rPr lang="en-US" sz="1300" dirty="0"/>
                        <a:t>Learn-as-you-go</a:t>
                      </a:r>
                    </a:p>
                  </a:txBody>
                  <a:tcPr marL="119067" marR="119067" marT="59525" marB="59525"/>
                </a:tc>
                <a:extLst>
                  <a:ext uri="{0D108BD9-81ED-4DB2-BD59-A6C34878D82A}">
                    <a16:rowId xmlns:a16="http://schemas.microsoft.com/office/drawing/2014/main" val="10002"/>
                  </a:ext>
                </a:extLst>
              </a:tr>
              <a:tr h="535724">
                <a:tc>
                  <a:txBody>
                    <a:bodyPr/>
                    <a:lstStyle/>
                    <a:p>
                      <a:r>
                        <a:rPr lang="en-US" sz="1300" dirty="0" err="1"/>
                        <a:t>SciPy</a:t>
                      </a:r>
                      <a:endParaRPr lang="en-US" sz="1300" dirty="0"/>
                    </a:p>
                  </a:txBody>
                  <a:tcPr marL="119067" marR="119067" marT="59525" marB="59525"/>
                </a:tc>
                <a:tc>
                  <a:txBody>
                    <a:bodyPr/>
                    <a:lstStyle/>
                    <a:p>
                      <a:r>
                        <a:rPr lang="en-US" sz="1300" dirty="0"/>
                        <a:t>Computationally efficient matrix</a:t>
                      </a:r>
                      <a:r>
                        <a:rPr lang="en-US" sz="1300" baseline="0" dirty="0"/>
                        <a:t> </a:t>
                      </a:r>
                      <a:r>
                        <a:rPr lang="en-US" sz="1300" dirty="0"/>
                        <a:t>calculation/storage</a:t>
                      </a:r>
                      <a:r>
                        <a:rPr lang="en-US" sz="1300" baseline="0" dirty="0"/>
                        <a:t> package.</a:t>
                      </a:r>
                      <a:endParaRPr lang="en-US" sz="1300" dirty="0"/>
                    </a:p>
                    <a:p>
                      <a:r>
                        <a:rPr lang="en-US" sz="1300" dirty="0"/>
                        <a:t>Included here just</a:t>
                      </a:r>
                      <a:r>
                        <a:rPr lang="en-US" sz="1300" baseline="0" dirty="0"/>
                        <a:t> for kudos to the developer.</a:t>
                      </a:r>
                      <a:endParaRPr lang="en-US" sz="1300" dirty="0"/>
                    </a:p>
                  </a:txBody>
                  <a:tcPr marL="119067" marR="119067" marT="59525" marB="59525"/>
                </a:tc>
                <a:tc>
                  <a:txBody>
                    <a:bodyPr/>
                    <a:lstStyle/>
                    <a:p>
                      <a:pPr marL="0" marR="0" indent="0" algn="l" defTabSz="329138" rtl="0" eaLnBrk="1" fontAlgn="auto" latinLnBrk="0" hangingPunct="1">
                        <a:lnSpc>
                          <a:spcPct val="100000"/>
                        </a:lnSpc>
                        <a:spcBef>
                          <a:spcPts val="0"/>
                        </a:spcBef>
                        <a:spcAft>
                          <a:spcPts val="0"/>
                        </a:spcAft>
                        <a:buClrTx/>
                        <a:buSzTx/>
                        <a:buFontTx/>
                        <a:buNone/>
                        <a:tabLst/>
                        <a:defRPr/>
                      </a:pPr>
                      <a:r>
                        <a:rPr lang="en-US" sz="1300" dirty="0"/>
                        <a:t>Learn-as-you-go</a:t>
                      </a:r>
                    </a:p>
                  </a:txBody>
                  <a:tcPr marL="119067" marR="119067" marT="59525" marB="59525"/>
                </a:tc>
                <a:extLst>
                  <a:ext uri="{0D108BD9-81ED-4DB2-BD59-A6C34878D82A}">
                    <a16:rowId xmlns:a16="http://schemas.microsoft.com/office/drawing/2014/main" val="10003"/>
                  </a:ext>
                </a:extLst>
              </a:tr>
              <a:tr h="952398">
                <a:tc>
                  <a:txBody>
                    <a:bodyPr/>
                    <a:lstStyle/>
                    <a:p>
                      <a:r>
                        <a:rPr lang="en-US" sz="1300" dirty="0"/>
                        <a:t>Pandas</a:t>
                      </a:r>
                    </a:p>
                  </a:txBody>
                  <a:tcPr marL="119067" marR="119067" marT="59525" marB="59525"/>
                </a:tc>
                <a:tc>
                  <a:txBody>
                    <a:bodyPr/>
                    <a:lstStyle/>
                    <a:p>
                      <a:r>
                        <a:rPr lang="en-US" sz="1300" dirty="0"/>
                        <a:t>Data</a:t>
                      </a:r>
                      <a:r>
                        <a:rPr lang="en-US" sz="1300" baseline="0" dirty="0"/>
                        <a:t> Frames in R was really cool.</a:t>
                      </a:r>
                      <a:r>
                        <a:rPr lang="en-US" sz="1300" dirty="0"/>
                        <a:t> </a:t>
                      </a:r>
                    </a:p>
                    <a:p>
                      <a:r>
                        <a:rPr lang="en-US" sz="1300" dirty="0"/>
                        <a:t>Python now has it too!</a:t>
                      </a:r>
                      <a:endParaRPr lang="en-US" sz="1300" baseline="0" dirty="0"/>
                    </a:p>
                  </a:txBody>
                  <a:tcPr marL="119067" marR="119067" marT="59525" marB="59525"/>
                </a:tc>
                <a:tc>
                  <a:txBody>
                    <a:bodyPr/>
                    <a:lstStyle/>
                    <a:p>
                      <a:r>
                        <a:rPr lang="en-US" sz="1300" dirty="0"/>
                        <a:t>Essential.</a:t>
                      </a:r>
                    </a:p>
                    <a:p>
                      <a:r>
                        <a:rPr lang="en-US" sz="1300" baseline="0" dirty="0"/>
                        <a:t>Very good project to follow, as each new version includes commonly used functions by scientists!</a:t>
                      </a:r>
                    </a:p>
                  </a:txBody>
                  <a:tcPr marL="119067" marR="119067" marT="59525" marB="59525"/>
                </a:tc>
                <a:extLst>
                  <a:ext uri="{0D108BD9-81ED-4DB2-BD59-A6C34878D82A}">
                    <a16:rowId xmlns:a16="http://schemas.microsoft.com/office/drawing/2014/main" val="10004"/>
                  </a:ext>
                </a:extLst>
              </a:tr>
              <a:tr h="744062">
                <a:tc>
                  <a:txBody>
                    <a:bodyPr/>
                    <a:lstStyle/>
                    <a:p>
                      <a:r>
                        <a:rPr lang="en-US" sz="1300" dirty="0" err="1"/>
                        <a:t>Scikit</a:t>
                      </a:r>
                      <a:r>
                        <a:rPr lang="en-US" sz="1300" dirty="0"/>
                        <a:t>-learn</a:t>
                      </a:r>
                    </a:p>
                  </a:txBody>
                  <a:tcPr marL="119067" marR="119067" marT="59525" marB="59525"/>
                </a:tc>
                <a:tc>
                  <a:txBody>
                    <a:bodyPr/>
                    <a:lstStyle/>
                    <a:p>
                      <a:r>
                        <a:rPr lang="en-US" sz="1300" dirty="0"/>
                        <a:t>Machine Learning Library</a:t>
                      </a:r>
                    </a:p>
                  </a:txBody>
                  <a:tcPr marL="119067" marR="119067" marT="59525" marB="59525"/>
                </a:tc>
                <a:tc>
                  <a:txBody>
                    <a:bodyPr/>
                    <a:lstStyle/>
                    <a:p>
                      <a:r>
                        <a:rPr lang="en-US" sz="1300" dirty="0"/>
                        <a:t>Well documented with examples.</a:t>
                      </a:r>
                    </a:p>
                    <a:p>
                      <a:r>
                        <a:rPr lang="en-US" sz="1300" dirty="0"/>
                        <a:t>Default parameters are already the at</a:t>
                      </a:r>
                      <a:r>
                        <a:rPr lang="en-US" sz="1300" baseline="0" dirty="0"/>
                        <a:t> recommended settings.</a:t>
                      </a:r>
                      <a:endParaRPr lang="en-US" sz="1300" dirty="0"/>
                    </a:p>
                  </a:txBody>
                  <a:tcPr marL="119067" marR="119067" marT="59525" marB="59525"/>
                </a:tc>
                <a:extLst>
                  <a:ext uri="{0D108BD9-81ED-4DB2-BD59-A6C34878D82A}">
                    <a16:rowId xmlns:a16="http://schemas.microsoft.com/office/drawing/2014/main" val="10005"/>
                  </a:ext>
                </a:extLst>
              </a:tr>
              <a:tr h="744062">
                <a:tc>
                  <a:txBody>
                    <a:bodyPr/>
                    <a:lstStyle/>
                    <a:p>
                      <a:r>
                        <a:rPr lang="en-US" sz="1300" dirty="0" err="1"/>
                        <a:t>Sklearn_pandas</a:t>
                      </a:r>
                      <a:endParaRPr lang="en-US" sz="1300" dirty="0"/>
                    </a:p>
                  </a:txBody>
                  <a:tcPr marL="119067" marR="119067" marT="59525" marB="59525"/>
                </a:tc>
                <a:tc>
                  <a:txBody>
                    <a:bodyPr/>
                    <a:lstStyle/>
                    <a:p>
                      <a:r>
                        <a:rPr lang="en-US" sz="1300" dirty="0"/>
                        <a:t>Bridge between pandas and </a:t>
                      </a:r>
                      <a:r>
                        <a:rPr lang="en-US" sz="1300" dirty="0" err="1"/>
                        <a:t>sklearn</a:t>
                      </a:r>
                      <a:endParaRPr lang="en-US" sz="1300" dirty="0"/>
                    </a:p>
                  </a:txBody>
                  <a:tcPr marL="119067" marR="119067" marT="59525" marB="59525"/>
                </a:tc>
                <a:tc>
                  <a:txBody>
                    <a:bodyPr/>
                    <a:lstStyle/>
                    <a:p>
                      <a:r>
                        <a:rPr lang="en-US" sz="1300" dirty="0"/>
                        <a:t>Allows for some convenient mapping</a:t>
                      </a:r>
                      <a:r>
                        <a:rPr lang="en-US" sz="1300" baseline="0" dirty="0"/>
                        <a:t> of table columns to feature matrices used by the </a:t>
                      </a:r>
                      <a:r>
                        <a:rPr lang="en-US" sz="1300" baseline="0" dirty="0" err="1"/>
                        <a:t>sklearn</a:t>
                      </a:r>
                      <a:r>
                        <a:rPr lang="en-US" sz="1300" baseline="0" dirty="0"/>
                        <a:t> package.</a:t>
                      </a:r>
                      <a:endParaRPr lang="en-US" sz="1300" dirty="0"/>
                    </a:p>
                  </a:txBody>
                  <a:tcPr marL="119067" marR="119067" marT="59525" marB="59525"/>
                </a:tc>
                <a:extLst>
                  <a:ext uri="{0D108BD9-81ED-4DB2-BD59-A6C34878D82A}">
                    <a16:rowId xmlns:a16="http://schemas.microsoft.com/office/drawing/2014/main" val="10006"/>
                  </a:ext>
                </a:extLst>
              </a:tr>
              <a:tr h="535724">
                <a:tc>
                  <a:txBody>
                    <a:bodyPr/>
                    <a:lstStyle/>
                    <a:p>
                      <a:r>
                        <a:rPr lang="en-US" sz="1300" dirty="0" err="1"/>
                        <a:t>statsmodels</a:t>
                      </a:r>
                      <a:endParaRPr lang="en-US" sz="1300" dirty="0"/>
                    </a:p>
                  </a:txBody>
                  <a:tcPr marL="119067" marR="119067" marT="59525" marB="59525"/>
                </a:tc>
                <a:tc>
                  <a:txBody>
                    <a:bodyPr/>
                    <a:lstStyle/>
                    <a:p>
                      <a:r>
                        <a:rPr lang="en-US" sz="1300" dirty="0"/>
                        <a:t>Another Machine</a:t>
                      </a:r>
                      <a:r>
                        <a:rPr lang="en-US" sz="1300" baseline="0" dirty="0"/>
                        <a:t> Learning Library</a:t>
                      </a:r>
                      <a:endParaRPr lang="en-US" sz="1300" dirty="0"/>
                    </a:p>
                  </a:txBody>
                  <a:tcPr marL="119067" marR="119067" marT="59525" marB="59525"/>
                </a:tc>
                <a:tc>
                  <a:txBody>
                    <a:bodyPr/>
                    <a:lstStyle/>
                    <a:p>
                      <a:r>
                        <a:rPr lang="en-US" sz="1300" dirty="0"/>
                        <a:t>Not as commonly used as </a:t>
                      </a:r>
                      <a:r>
                        <a:rPr lang="en-US" sz="1300" dirty="0" err="1"/>
                        <a:t>sklearn</a:t>
                      </a:r>
                      <a:r>
                        <a:rPr lang="en-US" sz="1300" dirty="0"/>
                        <a:t> but some examples online still uses</a:t>
                      </a:r>
                      <a:r>
                        <a:rPr lang="en-US" sz="1300" baseline="0" dirty="0"/>
                        <a:t> this.</a:t>
                      </a:r>
                      <a:endParaRPr lang="en-US" sz="1300" dirty="0"/>
                    </a:p>
                  </a:txBody>
                  <a:tcPr marL="119067" marR="119067" marT="59525" marB="59525"/>
                </a:tc>
                <a:extLst>
                  <a:ext uri="{0D108BD9-81ED-4DB2-BD59-A6C34878D82A}">
                    <a16:rowId xmlns:a16="http://schemas.microsoft.com/office/drawing/2014/main" val="10007"/>
                  </a:ext>
                </a:extLst>
              </a:tr>
              <a:tr h="535724">
                <a:tc>
                  <a:txBody>
                    <a:bodyPr/>
                    <a:lstStyle/>
                    <a:p>
                      <a:r>
                        <a:rPr lang="en-US" sz="1300" dirty="0" err="1"/>
                        <a:t>nltk</a:t>
                      </a:r>
                      <a:endParaRPr lang="en-US" sz="1300" dirty="0"/>
                    </a:p>
                  </a:txBody>
                  <a:tcPr marL="119067" marR="119067" marT="59525" marB="59525"/>
                </a:tc>
                <a:tc>
                  <a:txBody>
                    <a:bodyPr/>
                    <a:lstStyle/>
                    <a:p>
                      <a:r>
                        <a:rPr lang="en-US" sz="1300" dirty="0"/>
                        <a:t>Natural Language Toolkit</a:t>
                      </a:r>
                      <a:r>
                        <a:rPr lang="en-US" sz="1300" baseline="0" dirty="0"/>
                        <a:t> for Computational Linguistics</a:t>
                      </a:r>
                      <a:endParaRPr lang="en-US" sz="1300" dirty="0"/>
                    </a:p>
                  </a:txBody>
                  <a:tcPr marL="119067" marR="119067" marT="59525" marB="59525"/>
                </a:tc>
                <a:tc>
                  <a:txBody>
                    <a:bodyPr/>
                    <a:lstStyle/>
                    <a:p>
                      <a:r>
                        <a:rPr lang="en-US" sz="1300" dirty="0"/>
                        <a:t>For text</a:t>
                      </a:r>
                      <a:r>
                        <a:rPr lang="en-US" sz="1300" baseline="0" dirty="0"/>
                        <a:t> analysis that requires parsing the structure of the sentences</a:t>
                      </a:r>
                      <a:endParaRPr lang="en-US" sz="1300" dirty="0"/>
                    </a:p>
                  </a:txBody>
                  <a:tcPr marL="119067" marR="119067" marT="59525" marB="59525"/>
                </a:tc>
                <a:extLst>
                  <a:ext uri="{0D108BD9-81ED-4DB2-BD59-A6C34878D82A}">
                    <a16:rowId xmlns:a16="http://schemas.microsoft.com/office/drawing/2014/main" val="10008"/>
                  </a:ext>
                </a:extLst>
              </a:tr>
            </a:tbl>
          </a:graphicData>
        </a:graphic>
      </p:graphicFrame>
      <p:sp>
        <p:nvSpPr>
          <p:cNvPr id="4" name="Content Placeholder 3">
            <a:extLst>
              <a:ext uri="{FF2B5EF4-FFF2-40B4-BE49-F238E27FC236}">
                <a16:creationId xmlns:a16="http://schemas.microsoft.com/office/drawing/2014/main" id="{5B8A3C34-69A6-884E-8FE0-679F7818A855}"/>
              </a:ext>
            </a:extLst>
          </p:cNvPr>
          <p:cNvSpPr>
            <a:spLocks noGrp="1"/>
          </p:cNvSpPr>
          <p:nvPr>
            <p:ph sz="quarter" idx="11"/>
          </p:nvPr>
        </p:nvSpPr>
        <p:spPr/>
        <p:txBody>
          <a:bodyPr/>
          <a:lstStyle/>
          <a:p>
            <a:r>
              <a:rPr lang="en-US" dirty="0"/>
              <a:t>Data Science Libraries</a:t>
            </a:r>
          </a:p>
        </p:txBody>
      </p:sp>
    </p:spTree>
    <p:extLst>
      <p:ext uri="{BB962C8B-B14F-4D97-AF65-F5344CB8AC3E}">
        <p14:creationId xmlns:p14="http://schemas.microsoft.com/office/powerpoint/2010/main" val="31647767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6">
            <a:extLst>
              <a:ext uri="{FF2B5EF4-FFF2-40B4-BE49-F238E27FC236}">
                <a16:creationId xmlns:a16="http://schemas.microsoft.com/office/drawing/2014/main" id="{10EAACFE-326D-4144-B834-D06F5711A9A3}"/>
              </a:ext>
            </a:extLst>
          </p:cNvPr>
          <p:cNvSpPr>
            <a:spLocks noGrp="1"/>
          </p:cNvSpPr>
          <p:nvPr>
            <p:ph sz="half" idx="12"/>
          </p:nvPr>
        </p:nvSpPr>
        <p:spPr bwMode="auto">
          <a:xfrm>
            <a:off x="591204" y="1543767"/>
            <a:ext cx="10962052" cy="506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944"/>
              </a:spcBef>
            </a:pPr>
            <a:r>
              <a:rPr lang="en-US" altLang="en-US" dirty="0"/>
              <a:t>The pandas library is a Data Frame library (inspired from R) with a collection of data manipulation packages.</a:t>
            </a:r>
          </a:p>
          <a:p>
            <a:pPr>
              <a:spcBef>
                <a:spcPts val="944"/>
              </a:spcBef>
            </a:pPr>
            <a:endParaRPr lang="en-US" altLang="en-US" dirty="0"/>
          </a:p>
          <a:p>
            <a:pPr>
              <a:spcBef>
                <a:spcPts val="944"/>
              </a:spcBef>
            </a:pPr>
            <a:r>
              <a:rPr lang="en-US" altLang="en-US" dirty="0"/>
              <a:t>It is deemed essential in any Data Scientist’s toolbox due to the ease of running descriptive analyses (like R Data Frames) and data manipulation. </a:t>
            </a:r>
          </a:p>
          <a:p>
            <a:pPr>
              <a:spcBef>
                <a:spcPts val="944"/>
              </a:spcBef>
            </a:pPr>
            <a:r>
              <a:rPr lang="en-US" altLang="en-US" dirty="0"/>
              <a:t>The manipulation operations are computationally efficient as the “batteries” behind it are NumPy and SciPy. </a:t>
            </a:r>
          </a:p>
        </p:txBody>
      </p:sp>
      <p:sp>
        <p:nvSpPr>
          <p:cNvPr id="3" name="Content Placeholder 2">
            <a:extLst>
              <a:ext uri="{FF2B5EF4-FFF2-40B4-BE49-F238E27FC236}">
                <a16:creationId xmlns:a16="http://schemas.microsoft.com/office/drawing/2014/main" id="{76A5369B-F659-B44D-855C-E0662D755301}"/>
              </a:ext>
            </a:extLst>
          </p:cNvPr>
          <p:cNvSpPr>
            <a:spLocks noGrp="1"/>
          </p:cNvSpPr>
          <p:nvPr>
            <p:ph sz="quarter" idx="11"/>
          </p:nvPr>
        </p:nvSpPr>
        <p:spPr/>
        <p:txBody>
          <a:bodyPr/>
          <a:lstStyle/>
          <a:p>
            <a:r>
              <a:rPr lang="en-US" dirty="0"/>
              <a:t>The Pandas Library</a:t>
            </a:r>
          </a:p>
        </p:txBody>
      </p:sp>
    </p:spTree>
    <p:extLst>
      <p:ext uri="{BB962C8B-B14F-4D97-AF65-F5344CB8AC3E}">
        <p14:creationId xmlns:p14="http://schemas.microsoft.com/office/powerpoint/2010/main" val="21305720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6">
            <a:extLst>
              <a:ext uri="{FF2B5EF4-FFF2-40B4-BE49-F238E27FC236}">
                <a16:creationId xmlns:a16="http://schemas.microsoft.com/office/drawing/2014/main" id="{274B68D2-7FC9-E649-BDF0-B8DA5025482C}"/>
              </a:ext>
            </a:extLst>
          </p:cNvPr>
          <p:cNvSpPr>
            <a:spLocks noGrp="1"/>
          </p:cNvSpPr>
          <p:nvPr>
            <p:ph sz="half" idx="12"/>
          </p:nvPr>
        </p:nvSpPr>
        <p:spPr bwMode="auto">
          <a:xfrm>
            <a:off x="591204" y="1543767"/>
            <a:ext cx="10962052" cy="506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944"/>
              </a:spcBef>
            </a:pPr>
            <a:r>
              <a:rPr lang="en-US" altLang="en-US"/>
              <a:t>The Scikit-learn library contains a wide collection of machine learning algorithms with extensive documentation on each family of algorithms and examples of the usage of each algorithm. </a:t>
            </a:r>
          </a:p>
          <a:p>
            <a:pPr>
              <a:spcBef>
                <a:spcPts val="944"/>
              </a:spcBef>
            </a:pPr>
            <a:endParaRPr lang="en-US" altLang="en-US"/>
          </a:p>
          <a:p>
            <a:pPr>
              <a:spcBef>
                <a:spcPts val="944"/>
              </a:spcBef>
            </a:pPr>
            <a:r>
              <a:rPr lang="en-US" altLang="en-US"/>
              <a:t>See the user guide </a:t>
            </a:r>
            <a:r>
              <a:rPr lang="en-US" altLang="en-US">
                <a:hlinkClick r:id="rId2"/>
              </a:rPr>
              <a:t>http://scikit-learn.org/stable/user_guide.html</a:t>
            </a:r>
            <a:r>
              <a:rPr lang="en-US" altLang="en-US"/>
              <a:t> </a:t>
            </a:r>
          </a:p>
        </p:txBody>
      </p:sp>
      <p:sp>
        <p:nvSpPr>
          <p:cNvPr id="3" name="Content Placeholder 2">
            <a:extLst>
              <a:ext uri="{FF2B5EF4-FFF2-40B4-BE49-F238E27FC236}">
                <a16:creationId xmlns:a16="http://schemas.microsoft.com/office/drawing/2014/main" id="{90381AA3-24BB-CA46-9F76-6F6D0F32F8C5}"/>
              </a:ext>
            </a:extLst>
          </p:cNvPr>
          <p:cNvSpPr>
            <a:spLocks noGrp="1"/>
          </p:cNvSpPr>
          <p:nvPr>
            <p:ph sz="quarter" idx="11"/>
          </p:nvPr>
        </p:nvSpPr>
        <p:spPr/>
        <p:txBody>
          <a:bodyPr/>
          <a:lstStyle/>
          <a:p>
            <a:r>
              <a:rPr lang="en-US" dirty="0"/>
              <a:t>The SKLEARN Library (</a:t>
            </a:r>
            <a:r>
              <a:rPr lang="en-US" dirty="0" err="1"/>
              <a:t>SciKit</a:t>
            </a:r>
            <a:r>
              <a:rPr lang="en-US" dirty="0"/>
              <a:t>-Learn)</a:t>
            </a:r>
          </a:p>
        </p:txBody>
      </p:sp>
    </p:spTree>
    <p:extLst>
      <p:ext uri="{BB962C8B-B14F-4D97-AF65-F5344CB8AC3E}">
        <p14:creationId xmlns:p14="http://schemas.microsoft.com/office/powerpoint/2010/main" val="371440405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27A85-FEFC-CF46-9EB3-0032A14D3863}"/>
              </a:ext>
            </a:extLst>
          </p:cNvPr>
          <p:cNvSpPr>
            <a:spLocks noGrp="1"/>
          </p:cNvSpPr>
          <p:nvPr>
            <p:ph idx="1"/>
          </p:nvPr>
        </p:nvSpPr>
        <p:spPr/>
        <p:txBody>
          <a:bodyPr/>
          <a:lstStyle/>
          <a:p>
            <a:r>
              <a:rPr lang="en-US" dirty="0"/>
              <a:t>Please check that you have a working copy of Python on your machine</a:t>
            </a:r>
          </a:p>
          <a:p>
            <a:r>
              <a:rPr lang="en-US" dirty="0">
                <a:hlinkClick r:id="rId2"/>
              </a:rPr>
              <a:t>https://www.anaconda.com/download</a:t>
            </a:r>
            <a:r>
              <a:rPr lang="en-US" dirty="0"/>
              <a:t> for those that have not yet installed Python on their system.</a:t>
            </a:r>
          </a:p>
          <a:p>
            <a:r>
              <a:rPr lang="en-US" dirty="0"/>
              <a:t>There are slight differences between Python 2 and Python 3</a:t>
            </a:r>
          </a:p>
          <a:p>
            <a:r>
              <a:rPr lang="en-US" dirty="0"/>
              <a:t>For our exercises; we will be using Python 3.</a:t>
            </a:r>
          </a:p>
          <a:p>
            <a:pPr lvl="1"/>
            <a:r>
              <a:rPr lang="en-US" dirty="0"/>
              <a:t>Those using Python 2 may want to set up an environment with Python 3 using </a:t>
            </a:r>
            <a:r>
              <a:rPr lang="en-US" dirty="0">
                <a:hlinkClick r:id="rId3"/>
              </a:rPr>
              <a:t>https://conda.io/docs/user-guide/tasks/manage-python.html</a:t>
            </a:r>
            <a:r>
              <a:rPr lang="en-US" dirty="0"/>
              <a:t> </a:t>
            </a:r>
          </a:p>
          <a:p>
            <a:pPr lvl="1"/>
            <a:r>
              <a:rPr lang="en-US" dirty="0"/>
              <a:t>Otherwise, there will be a few lines of code that need to be changed e.g. print statements</a:t>
            </a:r>
          </a:p>
        </p:txBody>
      </p:sp>
    </p:spTree>
    <p:extLst>
      <p:ext uri="{BB962C8B-B14F-4D97-AF65-F5344CB8AC3E}">
        <p14:creationId xmlns:p14="http://schemas.microsoft.com/office/powerpoint/2010/main" val="426539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FF5408-2E8B-4F4A-8037-EC1E462319D2}"/>
              </a:ext>
            </a:extLst>
          </p:cNvPr>
          <p:cNvSpPr>
            <a:spLocks noGrp="1"/>
          </p:cNvSpPr>
          <p:nvPr>
            <p:ph type="title"/>
          </p:nvPr>
        </p:nvSpPr>
        <p:spPr/>
        <p:txBody>
          <a:bodyPr/>
          <a:lstStyle/>
          <a:p>
            <a:r>
              <a:rPr lang="en-US" dirty="0"/>
              <a:t>Data Analytics in Python</a:t>
            </a:r>
          </a:p>
        </p:txBody>
      </p:sp>
      <p:sp>
        <p:nvSpPr>
          <p:cNvPr id="5" name="Text Placeholder 4">
            <a:extLst>
              <a:ext uri="{FF2B5EF4-FFF2-40B4-BE49-F238E27FC236}">
                <a16:creationId xmlns:a16="http://schemas.microsoft.com/office/drawing/2014/main" id="{97DFC458-7255-084B-8064-642767D282E5}"/>
              </a:ext>
            </a:extLst>
          </p:cNvPr>
          <p:cNvSpPr>
            <a:spLocks noGrp="1"/>
          </p:cNvSpPr>
          <p:nvPr>
            <p:ph type="body" idx="1"/>
          </p:nvPr>
        </p:nvSpPr>
        <p:spPr/>
        <p:txBody>
          <a:bodyPr/>
          <a:lstStyle/>
          <a:p>
            <a:r>
              <a:rPr lang="en-US" dirty="0"/>
              <a:t>Data Analytics in Industry</a:t>
            </a:r>
          </a:p>
        </p:txBody>
      </p:sp>
    </p:spTree>
    <p:extLst>
      <p:ext uri="{BB962C8B-B14F-4D97-AF65-F5344CB8AC3E}">
        <p14:creationId xmlns:p14="http://schemas.microsoft.com/office/powerpoint/2010/main" val="276161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D1EC-36E2-AA4E-A040-DF9DF4EAB297}"/>
              </a:ext>
            </a:extLst>
          </p:cNvPr>
          <p:cNvSpPr>
            <a:spLocks noGrp="1"/>
          </p:cNvSpPr>
          <p:nvPr>
            <p:ph type="title"/>
          </p:nvPr>
        </p:nvSpPr>
        <p:spPr/>
        <p:txBody>
          <a:bodyPr/>
          <a:lstStyle/>
          <a:p>
            <a:r>
              <a:rPr lang="en-US"/>
              <a:t>Outline</a:t>
            </a:r>
            <a:endParaRPr lang="en-US" dirty="0"/>
          </a:p>
        </p:txBody>
      </p:sp>
      <p:sp>
        <p:nvSpPr>
          <p:cNvPr id="3" name="Content Placeholder 2">
            <a:extLst>
              <a:ext uri="{FF2B5EF4-FFF2-40B4-BE49-F238E27FC236}">
                <a16:creationId xmlns:a16="http://schemas.microsoft.com/office/drawing/2014/main" id="{8E322B0F-6160-CE44-9A28-904464A61F88}"/>
              </a:ext>
            </a:extLst>
          </p:cNvPr>
          <p:cNvSpPr>
            <a:spLocks noGrp="1"/>
          </p:cNvSpPr>
          <p:nvPr>
            <p:ph idx="1"/>
          </p:nvPr>
        </p:nvSpPr>
        <p:spPr/>
        <p:txBody>
          <a:bodyPr/>
          <a:lstStyle/>
          <a:p>
            <a:r>
              <a:rPr lang="en-US"/>
              <a:t>What is Data Analytics</a:t>
            </a:r>
          </a:p>
          <a:p>
            <a:r>
              <a:rPr lang="en-US"/>
              <a:t>What is Python</a:t>
            </a:r>
          </a:p>
          <a:p>
            <a:r>
              <a:rPr lang="en-US"/>
              <a:t>Analytics in Industry</a:t>
            </a:r>
          </a:p>
          <a:p>
            <a:r>
              <a:rPr lang="en-US"/>
              <a:t>About Data</a:t>
            </a:r>
          </a:p>
          <a:p>
            <a:r>
              <a:rPr lang="en-US"/>
              <a:t>Data Tutorial</a:t>
            </a:r>
          </a:p>
          <a:p>
            <a:r>
              <a:rPr lang="en-US"/>
              <a:t>Descriptive, Diagnostic, Predictive </a:t>
            </a:r>
          </a:p>
          <a:p>
            <a:r>
              <a:rPr lang="en-US"/>
              <a:t>Analytics Tutorial</a:t>
            </a:r>
          </a:p>
          <a:p>
            <a:endParaRPr lang="en-US"/>
          </a:p>
          <a:p>
            <a:endParaRPr lang="en-US" dirty="0"/>
          </a:p>
        </p:txBody>
      </p:sp>
    </p:spTree>
    <p:extLst>
      <p:ext uri="{BB962C8B-B14F-4D97-AF65-F5344CB8AC3E}">
        <p14:creationId xmlns:p14="http://schemas.microsoft.com/office/powerpoint/2010/main" val="2542044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ABE5-E90B-3A44-8391-3C38005D760E}"/>
              </a:ext>
            </a:extLst>
          </p:cNvPr>
          <p:cNvSpPr>
            <a:spLocks noGrp="1"/>
          </p:cNvSpPr>
          <p:nvPr>
            <p:ph type="title"/>
          </p:nvPr>
        </p:nvSpPr>
        <p:spPr/>
        <p:txBody>
          <a:bodyPr/>
          <a:lstStyle/>
          <a:p>
            <a:r>
              <a:rPr lang="en-US" dirty="0"/>
              <a:t>Social Media Analytics</a:t>
            </a:r>
          </a:p>
        </p:txBody>
      </p:sp>
      <p:pic>
        <p:nvPicPr>
          <p:cNvPr id="4" name="Content Placeholder 3" descr="1-sge2011-buzz.png">
            <a:extLst>
              <a:ext uri="{FF2B5EF4-FFF2-40B4-BE49-F238E27FC236}">
                <a16:creationId xmlns:a16="http://schemas.microsoft.com/office/drawing/2014/main" id="{96632BBC-E12E-A448-8517-D3FF9D2D837F}"/>
              </a:ext>
            </a:extLst>
          </p:cNvPr>
          <p:cNvPicPr>
            <a:picLocks noGrp="1" noChangeAspect="1"/>
          </p:cNvPicPr>
          <p:nvPr>
            <p:ph idx="1"/>
          </p:nvPr>
        </p:nvPicPr>
        <p:blipFill>
          <a:blip r:embed="rId2"/>
          <a:stretch>
            <a:fillRect/>
          </a:stretch>
        </p:blipFill>
        <p:spPr>
          <a:xfrm>
            <a:off x="551329" y="1580175"/>
            <a:ext cx="4780096" cy="4093423"/>
          </a:xfrm>
          <a:prstGeom prst="rect">
            <a:avLst/>
          </a:prstGeom>
        </p:spPr>
      </p:pic>
      <p:sp>
        <p:nvSpPr>
          <p:cNvPr id="9" name="TextBox 8">
            <a:extLst>
              <a:ext uri="{FF2B5EF4-FFF2-40B4-BE49-F238E27FC236}">
                <a16:creationId xmlns:a16="http://schemas.microsoft.com/office/drawing/2014/main" id="{62C5A54A-29F0-9144-A936-B7AAB2EDD496}"/>
              </a:ext>
            </a:extLst>
          </p:cNvPr>
          <p:cNvSpPr txBox="1"/>
          <p:nvPr/>
        </p:nvSpPr>
        <p:spPr>
          <a:xfrm>
            <a:off x="5688419" y="1690688"/>
            <a:ext cx="5932967" cy="3139321"/>
          </a:xfrm>
          <a:prstGeom prst="rect">
            <a:avLst/>
          </a:prstGeom>
          <a:noFill/>
        </p:spPr>
        <p:txBody>
          <a:bodyPr wrap="square" rtlCol="0">
            <a:spAutoFit/>
          </a:bodyPr>
          <a:lstStyle/>
          <a:p>
            <a:r>
              <a:rPr lang="en-US" dirty="0"/>
              <a:t>Social Media Analytics is about tapping into different social media channels, and summarizing them into a coherent picture for the user. </a:t>
            </a:r>
          </a:p>
          <a:p>
            <a:endParaRPr lang="en-US" dirty="0"/>
          </a:p>
          <a:p>
            <a:r>
              <a:rPr lang="en-US" dirty="0"/>
              <a:t>Involves:</a:t>
            </a:r>
          </a:p>
          <a:p>
            <a:pPr marL="285750" indent="-285750">
              <a:buFont typeface="Arial" panose="020B0604020202020204" pitchFamily="34" charset="0"/>
              <a:buChar char="•"/>
            </a:pPr>
            <a:r>
              <a:rPr lang="en-US" dirty="0"/>
              <a:t>Campaign Tracking</a:t>
            </a:r>
          </a:p>
          <a:p>
            <a:pPr marL="285750" indent="-285750">
              <a:buFont typeface="Arial" panose="020B0604020202020204" pitchFamily="34" charset="0"/>
              <a:buChar char="•"/>
            </a:pPr>
            <a:r>
              <a:rPr lang="en-US" dirty="0"/>
              <a:t>Brand Tracking</a:t>
            </a:r>
          </a:p>
          <a:p>
            <a:pPr marL="285750" indent="-285750">
              <a:buFont typeface="Arial" panose="020B0604020202020204" pitchFamily="34" charset="0"/>
              <a:buChar char="•"/>
            </a:pPr>
            <a:r>
              <a:rPr lang="en-US" dirty="0"/>
              <a:t>Sentiment Analysis</a:t>
            </a:r>
          </a:p>
          <a:p>
            <a:pPr marL="285750" indent="-285750">
              <a:buFont typeface="Arial" panose="020B0604020202020204" pitchFamily="34" charset="0"/>
              <a:buChar char="•"/>
            </a:pPr>
            <a:endParaRPr lang="en-US" dirty="0"/>
          </a:p>
          <a:p>
            <a:endParaRPr lang="en-US" dirty="0"/>
          </a:p>
          <a:p>
            <a:endParaRPr lang="en-US" dirty="0"/>
          </a:p>
        </p:txBody>
      </p:sp>
      <p:sp>
        <p:nvSpPr>
          <p:cNvPr id="10" name="TextBox 9">
            <a:extLst>
              <a:ext uri="{FF2B5EF4-FFF2-40B4-BE49-F238E27FC236}">
                <a16:creationId xmlns:a16="http://schemas.microsoft.com/office/drawing/2014/main" id="{79BADD13-CAF7-C441-8F4F-A57D2999680E}"/>
              </a:ext>
            </a:extLst>
          </p:cNvPr>
          <p:cNvSpPr txBox="1"/>
          <p:nvPr/>
        </p:nvSpPr>
        <p:spPr>
          <a:xfrm>
            <a:off x="551329" y="5929745"/>
            <a:ext cx="1529586" cy="276999"/>
          </a:xfrm>
          <a:prstGeom prst="rect">
            <a:avLst/>
          </a:prstGeom>
          <a:noFill/>
        </p:spPr>
        <p:txBody>
          <a:bodyPr wrap="none" rtlCol="0">
            <a:spAutoFit/>
          </a:bodyPr>
          <a:lstStyle/>
          <a:p>
            <a:r>
              <a:rPr lang="en-US" sz="1200" dirty="0"/>
              <a:t>Social Media Sensing</a:t>
            </a:r>
          </a:p>
        </p:txBody>
      </p:sp>
    </p:spTree>
    <p:extLst>
      <p:ext uri="{BB962C8B-B14F-4D97-AF65-F5344CB8AC3E}">
        <p14:creationId xmlns:p14="http://schemas.microsoft.com/office/powerpoint/2010/main" val="41795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C9E8-6FFB-1948-A166-FF29596574C3}"/>
              </a:ext>
            </a:extLst>
          </p:cNvPr>
          <p:cNvSpPr>
            <a:spLocks noGrp="1"/>
          </p:cNvSpPr>
          <p:nvPr>
            <p:ph type="title"/>
          </p:nvPr>
        </p:nvSpPr>
        <p:spPr/>
        <p:txBody>
          <a:bodyPr/>
          <a:lstStyle/>
          <a:p>
            <a:r>
              <a:rPr lang="en-US" dirty="0"/>
              <a:t>Web Analytics</a:t>
            </a:r>
          </a:p>
        </p:txBody>
      </p:sp>
      <p:pic>
        <p:nvPicPr>
          <p:cNvPr id="4" name="Content Placeholder 3">
            <a:extLst>
              <a:ext uri="{FF2B5EF4-FFF2-40B4-BE49-F238E27FC236}">
                <a16:creationId xmlns:a16="http://schemas.microsoft.com/office/drawing/2014/main" id="{7DBC3875-C693-1746-B588-77F7BF9059CC}"/>
              </a:ext>
            </a:extLst>
          </p:cNvPr>
          <p:cNvPicPr>
            <a:picLocks noGrp="1" noChangeAspect="1"/>
          </p:cNvPicPr>
          <p:nvPr>
            <p:ph idx="1"/>
          </p:nvPr>
        </p:nvPicPr>
        <p:blipFill rotWithShape="1">
          <a:blip r:embed="rId2"/>
          <a:srcRect l="3901"/>
          <a:stretch/>
        </p:blipFill>
        <p:spPr>
          <a:xfrm>
            <a:off x="551329" y="1499191"/>
            <a:ext cx="6555817" cy="4103724"/>
          </a:xfrm>
          <a:prstGeom prst="rect">
            <a:avLst/>
          </a:prstGeom>
        </p:spPr>
      </p:pic>
      <p:sp>
        <p:nvSpPr>
          <p:cNvPr id="5" name="TextBox 4">
            <a:extLst>
              <a:ext uri="{FF2B5EF4-FFF2-40B4-BE49-F238E27FC236}">
                <a16:creationId xmlns:a16="http://schemas.microsoft.com/office/drawing/2014/main" id="{28650B7C-B7FB-5D40-9D54-3759D1A82255}"/>
              </a:ext>
            </a:extLst>
          </p:cNvPr>
          <p:cNvSpPr txBox="1"/>
          <p:nvPr/>
        </p:nvSpPr>
        <p:spPr>
          <a:xfrm>
            <a:off x="551329" y="6031697"/>
            <a:ext cx="2268506" cy="276999"/>
          </a:xfrm>
          <a:prstGeom prst="rect">
            <a:avLst/>
          </a:prstGeom>
          <a:noFill/>
        </p:spPr>
        <p:txBody>
          <a:bodyPr wrap="none" rtlCol="0">
            <a:spAutoFit/>
          </a:bodyPr>
          <a:lstStyle/>
          <a:p>
            <a:r>
              <a:rPr lang="en-US" sz="1200" dirty="0"/>
              <a:t>Google Analytics (Web Tracking)</a:t>
            </a:r>
          </a:p>
        </p:txBody>
      </p:sp>
      <p:sp>
        <p:nvSpPr>
          <p:cNvPr id="7" name="TextBox 6">
            <a:extLst>
              <a:ext uri="{FF2B5EF4-FFF2-40B4-BE49-F238E27FC236}">
                <a16:creationId xmlns:a16="http://schemas.microsoft.com/office/drawing/2014/main" id="{15A9591B-76E0-4C43-B28C-C55C3ECAA2B0}"/>
              </a:ext>
            </a:extLst>
          </p:cNvPr>
          <p:cNvSpPr txBox="1"/>
          <p:nvPr/>
        </p:nvSpPr>
        <p:spPr>
          <a:xfrm>
            <a:off x="7410893" y="1499191"/>
            <a:ext cx="3942907" cy="3139321"/>
          </a:xfrm>
          <a:prstGeom prst="rect">
            <a:avLst/>
          </a:prstGeom>
          <a:noFill/>
        </p:spPr>
        <p:txBody>
          <a:bodyPr wrap="square" rtlCol="0">
            <a:spAutoFit/>
          </a:bodyPr>
          <a:lstStyle/>
          <a:p>
            <a:r>
              <a:rPr lang="en-US" dirty="0"/>
              <a:t>Web Analytics is the collection and summarization of web data to your website. The insights are mainly used to track traffic and can be used in conjunction with search engine marketing (SEM)</a:t>
            </a:r>
          </a:p>
          <a:p>
            <a:endParaRPr lang="en-US" dirty="0"/>
          </a:p>
          <a:p>
            <a:r>
              <a:rPr lang="en-US" dirty="0"/>
              <a:t>Involves:</a:t>
            </a:r>
          </a:p>
          <a:p>
            <a:pPr marL="285750" indent="-285750">
              <a:buFont typeface="Arial" panose="020B0604020202020204" pitchFamily="34" charset="0"/>
              <a:buChar char="•"/>
            </a:pPr>
            <a:r>
              <a:rPr lang="en-US" dirty="0"/>
              <a:t>Site Traffic Monitoring</a:t>
            </a:r>
          </a:p>
          <a:p>
            <a:pPr marL="285750" indent="-285750">
              <a:buFont typeface="Arial" panose="020B0604020202020204" pitchFamily="34" charset="0"/>
              <a:buChar char="•"/>
            </a:pPr>
            <a:r>
              <a:rPr lang="en-US" dirty="0"/>
              <a:t>User Profiling</a:t>
            </a:r>
          </a:p>
          <a:p>
            <a:pPr marL="285750" indent="-285750">
              <a:buFont typeface="Arial" panose="020B0604020202020204" pitchFamily="34" charset="0"/>
              <a:buChar char="•"/>
            </a:pPr>
            <a:r>
              <a:rPr lang="en-US" dirty="0"/>
              <a:t>Click Analytics</a:t>
            </a:r>
          </a:p>
        </p:txBody>
      </p:sp>
    </p:spTree>
    <p:extLst>
      <p:ext uri="{BB962C8B-B14F-4D97-AF65-F5344CB8AC3E}">
        <p14:creationId xmlns:p14="http://schemas.microsoft.com/office/powerpoint/2010/main" val="750955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116F-8546-8E43-9D2E-045AD0199B39}"/>
              </a:ext>
            </a:extLst>
          </p:cNvPr>
          <p:cNvSpPr>
            <a:spLocks noGrp="1"/>
          </p:cNvSpPr>
          <p:nvPr>
            <p:ph type="title"/>
          </p:nvPr>
        </p:nvSpPr>
        <p:spPr/>
        <p:txBody>
          <a:bodyPr/>
          <a:lstStyle/>
          <a:p>
            <a:r>
              <a:rPr lang="en-US" dirty="0"/>
              <a:t>Medical Analytics</a:t>
            </a:r>
          </a:p>
        </p:txBody>
      </p:sp>
      <p:pic>
        <p:nvPicPr>
          <p:cNvPr id="4" name="Picture 4" descr="Image result for microarray heatmap">
            <a:extLst>
              <a:ext uri="{FF2B5EF4-FFF2-40B4-BE49-F238E27FC236}">
                <a16:creationId xmlns:a16="http://schemas.microsoft.com/office/drawing/2014/main" id="{52F6EA24-B7AE-2744-ABF8-7D11D7F1E5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9"/>
          <a:stretch/>
        </p:blipFill>
        <p:spPr bwMode="auto">
          <a:xfrm>
            <a:off x="649864" y="1585913"/>
            <a:ext cx="5643563" cy="4436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22048F-3152-CE48-BCBC-F4769FC6F355}"/>
              </a:ext>
            </a:extLst>
          </p:cNvPr>
          <p:cNvSpPr txBox="1"/>
          <p:nvPr/>
        </p:nvSpPr>
        <p:spPr>
          <a:xfrm>
            <a:off x="6157913" y="1585913"/>
            <a:ext cx="5195887" cy="3139321"/>
          </a:xfrm>
          <a:prstGeom prst="rect">
            <a:avLst/>
          </a:prstGeom>
          <a:noFill/>
        </p:spPr>
        <p:txBody>
          <a:bodyPr wrap="square" rtlCol="0">
            <a:spAutoFit/>
          </a:bodyPr>
          <a:lstStyle/>
          <a:p>
            <a:r>
              <a:rPr lang="en-US" dirty="0"/>
              <a:t>Medical Analytics is the application of computer science and statistical analyses to biomedical data. Medical data spurred the rise of Big Data strategies through optimization of algorithms.</a:t>
            </a:r>
          </a:p>
          <a:p>
            <a:endParaRPr lang="en-US" dirty="0"/>
          </a:p>
          <a:p>
            <a:r>
              <a:rPr lang="en-US" dirty="0"/>
              <a:t>Involves:</a:t>
            </a:r>
          </a:p>
          <a:p>
            <a:pPr marL="285750" indent="-285750">
              <a:buFont typeface="Arial" panose="020B0604020202020204" pitchFamily="34" charset="0"/>
              <a:buChar char="•"/>
            </a:pPr>
            <a:r>
              <a:rPr lang="en-US" dirty="0" err="1"/>
              <a:t>BioInformatics</a:t>
            </a:r>
            <a:endParaRPr lang="en-US" dirty="0"/>
          </a:p>
          <a:p>
            <a:pPr marL="285750" indent="-285750">
              <a:buFont typeface="Arial" panose="020B0604020202020204" pitchFamily="34" charset="0"/>
              <a:buChar char="•"/>
            </a:pPr>
            <a:r>
              <a:rPr lang="en-US" dirty="0"/>
              <a:t>Clinical Informatics</a:t>
            </a:r>
          </a:p>
          <a:p>
            <a:pPr marL="285750" indent="-285750">
              <a:buFont typeface="Arial" panose="020B0604020202020204" pitchFamily="34" charset="0"/>
              <a:buChar char="•"/>
            </a:pPr>
            <a:r>
              <a:rPr lang="en-US" dirty="0"/>
              <a:t>Data Fusion</a:t>
            </a:r>
          </a:p>
          <a:p>
            <a:pPr marL="285750" indent="-285750">
              <a:buFont typeface="Arial" panose="020B0604020202020204" pitchFamily="34" charset="0"/>
              <a:buChar char="•"/>
            </a:pPr>
            <a:endParaRPr lang="en-US" dirty="0"/>
          </a:p>
          <a:p>
            <a:r>
              <a:rPr lang="en-US" dirty="0"/>
              <a:t> </a:t>
            </a:r>
          </a:p>
        </p:txBody>
      </p:sp>
      <p:sp>
        <p:nvSpPr>
          <p:cNvPr id="6" name="TextBox 5">
            <a:extLst>
              <a:ext uri="{FF2B5EF4-FFF2-40B4-BE49-F238E27FC236}">
                <a16:creationId xmlns:a16="http://schemas.microsoft.com/office/drawing/2014/main" id="{A9FA08F6-E662-5641-86C3-7A9EC8648B0B}"/>
              </a:ext>
            </a:extLst>
          </p:cNvPr>
          <p:cNvSpPr txBox="1"/>
          <p:nvPr/>
        </p:nvSpPr>
        <p:spPr>
          <a:xfrm>
            <a:off x="1011382" y="6206836"/>
            <a:ext cx="1475084" cy="276999"/>
          </a:xfrm>
          <a:prstGeom prst="rect">
            <a:avLst/>
          </a:prstGeom>
          <a:noFill/>
        </p:spPr>
        <p:txBody>
          <a:bodyPr wrap="none" rtlCol="0">
            <a:spAutoFit/>
          </a:bodyPr>
          <a:lstStyle/>
          <a:p>
            <a:r>
              <a:rPr lang="en-US" sz="1200" dirty="0"/>
              <a:t>Microarray Heatmap</a:t>
            </a:r>
          </a:p>
        </p:txBody>
      </p:sp>
    </p:spTree>
    <p:extLst>
      <p:ext uri="{BB962C8B-B14F-4D97-AF65-F5344CB8AC3E}">
        <p14:creationId xmlns:p14="http://schemas.microsoft.com/office/powerpoint/2010/main" val="374798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B12F-25A7-1641-9CEF-87BBD5397DB1}"/>
              </a:ext>
            </a:extLst>
          </p:cNvPr>
          <p:cNvSpPr>
            <a:spLocks noGrp="1"/>
          </p:cNvSpPr>
          <p:nvPr>
            <p:ph type="title"/>
          </p:nvPr>
        </p:nvSpPr>
        <p:spPr/>
        <p:txBody>
          <a:bodyPr/>
          <a:lstStyle/>
          <a:p>
            <a:r>
              <a:rPr lang="en-US" dirty="0"/>
              <a:t>Text Analytics</a:t>
            </a:r>
          </a:p>
        </p:txBody>
      </p:sp>
      <p:pic>
        <p:nvPicPr>
          <p:cNvPr id="14338" name="Picture 2" descr="Image result for text analytics">
            <a:extLst>
              <a:ext uri="{FF2B5EF4-FFF2-40B4-BE49-F238E27FC236}">
                <a16:creationId xmlns:a16="http://schemas.microsoft.com/office/drawing/2014/main" id="{F3BD574A-F7D5-9F4F-B5CC-C2CDD5C3D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43087"/>
            <a:ext cx="4097337" cy="40973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FE1FEB-FD1B-4949-8434-7CEDBFE30E27}"/>
              </a:ext>
            </a:extLst>
          </p:cNvPr>
          <p:cNvSpPr txBox="1"/>
          <p:nvPr/>
        </p:nvSpPr>
        <p:spPr>
          <a:xfrm>
            <a:off x="5826642" y="1690688"/>
            <a:ext cx="5284381" cy="2862322"/>
          </a:xfrm>
          <a:prstGeom prst="rect">
            <a:avLst/>
          </a:prstGeom>
          <a:noFill/>
        </p:spPr>
        <p:txBody>
          <a:bodyPr wrap="square" rtlCol="0">
            <a:spAutoFit/>
          </a:bodyPr>
          <a:lstStyle/>
          <a:p>
            <a:r>
              <a:rPr lang="en-US" dirty="0"/>
              <a:t>Text Analytics can be domain by itself due to the complexity involved in working with text data. The majority of effort is in the information extraction from documents.</a:t>
            </a:r>
          </a:p>
          <a:p>
            <a:endParaRPr lang="en-US" dirty="0"/>
          </a:p>
          <a:p>
            <a:r>
              <a:rPr lang="en-US" dirty="0"/>
              <a:t>Involves:</a:t>
            </a:r>
          </a:p>
          <a:p>
            <a:pPr marL="285750" indent="-285750">
              <a:buFont typeface="Arial" panose="020B0604020202020204" pitchFamily="34" charset="0"/>
              <a:buChar char="•"/>
            </a:pPr>
            <a:r>
              <a:rPr lang="en-US" dirty="0"/>
              <a:t>Document Clustering</a:t>
            </a:r>
          </a:p>
          <a:p>
            <a:pPr marL="285750" indent="-285750">
              <a:buFont typeface="Arial" panose="020B0604020202020204" pitchFamily="34" charset="0"/>
              <a:buChar char="•"/>
            </a:pPr>
            <a:r>
              <a:rPr lang="en-US" dirty="0"/>
              <a:t>Sentiment Analyses </a:t>
            </a:r>
          </a:p>
          <a:p>
            <a:pPr marL="285750" indent="-285750">
              <a:buFont typeface="Arial" panose="020B0604020202020204" pitchFamily="34" charset="0"/>
              <a:buChar char="•"/>
            </a:pPr>
            <a:r>
              <a:rPr lang="en-US" dirty="0"/>
              <a:t>Natural Language Processing (Linguistics)</a:t>
            </a:r>
          </a:p>
          <a:p>
            <a:pPr marL="285750" indent="-285750">
              <a:buFont typeface="Arial" panose="020B0604020202020204" pitchFamily="34" charset="0"/>
              <a:buChar char="•"/>
            </a:pPr>
            <a:r>
              <a:rPr lang="en-US" dirty="0"/>
              <a:t>Named Entity Recognition</a:t>
            </a:r>
          </a:p>
        </p:txBody>
      </p:sp>
      <p:sp>
        <p:nvSpPr>
          <p:cNvPr id="6" name="TextBox 5">
            <a:extLst>
              <a:ext uri="{FF2B5EF4-FFF2-40B4-BE49-F238E27FC236}">
                <a16:creationId xmlns:a16="http://schemas.microsoft.com/office/drawing/2014/main" id="{8A251895-D6D0-BF43-B4FB-4562B25AF97C}"/>
              </a:ext>
            </a:extLst>
          </p:cNvPr>
          <p:cNvSpPr txBox="1"/>
          <p:nvPr/>
        </p:nvSpPr>
        <p:spPr>
          <a:xfrm>
            <a:off x="942109" y="6179127"/>
            <a:ext cx="1140505" cy="276999"/>
          </a:xfrm>
          <a:prstGeom prst="rect">
            <a:avLst/>
          </a:prstGeom>
          <a:noFill/>
        </p:spPr>
        <p:txBody>
          <a:bodyPr wrap="none" rtlCol="0">
            <a:spAutoFit/>
          </a:bodyPr>
          <a:lstStyle/>
          <a:p>
            <a:r>
              <a:rPr lang="en-US" sz="1200" dirty="0"/>
              <a:t>Text Extraction</a:t>
            </a:r>
          </a:p>
        </p:txBody>
      </p:sp>
    </p:spTree>
    <p:extLst>
      <p:ext uri="{BB962C8B-B14F-4D97-AF65-F5344CB8AC3E}">
        <p14:creationId xmlns:p14="http://schemas.microsoft.com/office/powerpoint/2010/main" val="227609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7ED8-6316-1C47-8785-102E2FFCBEA5}"/>
              </a:ext>
            </a:extLst>
          </p:cNvPr>
          <p:cNvSpPr>
            <a:spLocks noGrp="1"/>
          </p:cNvSpPr>
          <p:nvPr>
            <p:ph type="title"/>
          </p:nvPr>
        </p:nvSpPr>
        <p:spPr/>
        <p:txBody>
          <a:bodyPr/>
          <a:lstStyle/>
          <a:p>
            <a:r>
              <a:rPr lang="en-US" dirty="0"/>
              <a:t>Video Analytics</a:t>
            </a:r>
          </a:p>
        </p:txBody>
      </p:sp>
      <p:pic>
        <p:nvPicPr>
          <p:cNvPr id="34818" name="Picture 2" descr="Image result for video analytics">
            <a:extLst>
              <a:ext uri="{FF2B5EF4-FFF2-40B4-BE49-F238E27FC236}">
                <a16:creationId xmlns:a16="http://schemas.microsoft.com/office/drawing/2014/main" id="{C5BBE9DE-19D0-9C40-AEAB-7F1166E14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37" y="2413000"/>
            <a:ext cx="4763134" cy="2914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4862A7-27B8-344B-B64B-66ACBD8C8418}"/>
              </a:ext>
            </a:extLst>
          </p:cNvPr>
          <p:cNvSpPr txBox="1"/>
          <p:nvPr/>
        </p:nvSpPr>
        <p:spPr>
          <a:xfrm>
            <a:off x="5826642" y="1690688"/>
            <a:ext cx="5284381" cy="2862322"/>
          </a:xfrm>
          <a:prstGeom prst="rect">
            <a:avLst/>
          </a:prstGeom>
          <a:noFill/>
        </p:spPr>
        <p:txBody>
          <a:bodyPr wrap="square" rtlCol="0">
            <a:spAutoFit/>
          </a:bodyPr>
          <a:lstStyle/>
          <a:p>
            <a:r>
              <a:rPr lang="en-US" dirty="0"/>
              <a:t>Video and Image Analytics mostly revolve around the extraction of features from the image or video data. It can be a highly complex area of analytics especially if it has to be in real-time (see autonomous vehicles)</a:t>
            </a:r>
          </a:p>
          <a:p>
            <a:endParaRPr lang="en-US" dirty="0"/>
          </a:p>
          <a:p>
            <a:r>
              <a:rPr lang="en-US" dirty="0"/>
              <a:t>Involved in:</a:t>
            </a:r>
          </a:p>
          <a:p>
            <a:pPr marL="285750" indent="-285750">
              <a:buFont typeface="Arial" panose="020B0604020202020204" pitchFamily="34" charset="0"/>
              <a:buChar char="•"/>
            </a:pPr>
            <a:r>
              <a:rPr lang="en-US" dirty="0"/>
              <a:t>OCR (Optical Character Recognition)</a:t>
            </a:r>
          </a:p>
          <a:p>
            <a:pPr marL="285750" indent="-285750">
              <a:buFont typeface="Arial" panose="020B0604020202020204" pitchFamily="34" charset="0"/>
              <a:buChar char="•"/>
            </a:pPr>
            <a:r>
              <a:rPr lang="en-US" dirty="0"/>
              <a:t>Traffic Analysis </a:t>
            </a:r>
          </a:p>
          <a:p>
            <a:pPr marL="285750" indent="-285750">
              <a:buFont typeface="Arial" panose="020B0604020202020204" pitchFamily="34" charset="0"/>
              <a:buChar char="•"/>
            </a:pPr>
            <a:r>
              <a:rPr lang="en-US" dirty="0"/>
              <a:t>Security Monitoring</a:t>
            </a:r>
          </a:p>
          <a:p>
            <a:endParaRPr lang="en-US" dirty="0"/>
          </a:p>
        </p:txBody>
      </p:sp>
    </p:spTree>
    <p:extLst>
      <p:ext uri="{BB962C8B-B14F-4D97-AF65-F5344CB8AC3E}">
        <p14:creationId xmlns:p14="http://schemas.microsoft.com/office/powerpoint/2010/main" val="1450083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3A06-C803-0B42-99BD-48CB26A4687E}"/>
              </a:ext>
            </a:extLst>
          </p:cNvPr>
          <p:cNvSpPr>
            <a:spLocks noGrp="1"/>
          </p:cNvSpPr>
          <p:nvPr>
            <p:ph type="title"/>
          </p:nvPr>
        </p:nvSpPr>
        <p:spPr/>
        <p:txBody>
          <a:bodyPr/>
          <a:lstStyle/>
          <a:p>
            <a:r>
              <a:rPr lang="en-US"/>
              <a:t>Graph Analytics</a:t>
            </a:r>
            <a:endParaRPr lang="en-US" dirty="0"/>
          </a:p>
        </p:txBody>
      </p:sp>
      <p:pic>
        <p:nvPicPr>
          <p:cNvPr id="16386" name="Picture 2" descr="Image result for gephi graph analytics">
            <a:extLst>
              <a:ext uri="{FF2B5EF4-FFF2-40B4-BE49-F238E27FC236}">
                <a16:creationId xmlns:a16="http://schemas.microsoft.com/office/drawing/2014/main" id="{20D3C7E7-5B3C-0B49-98AA-A2B00B078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234" y="4348162"/>
            <a:ext cx="3348402" cy="2081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210199-0C93-A042-8FC2-95CB7E1C618E}"/>
              </a:ext>
            </a:extLst>
          </p:cNvPr>
          <p:cNvSpPr txBox="1"/>
          <p:nvPr/>
        </p:nvSpPr>
        <p:spPr>
          <a:xfrm>
            <a:off x="7386638" y="1528763"/>
            <a:ext cx="4229100" cy="3416320"/>
          </a:xfrm>
          <a:prstGeom prst="rect">
            <a:avLst/>
          </a:prstGeom>
          <a:noFill/>
        </p:spPr>
        <p:txBody>
          <a:bodyPr wrap="square" rtlCol="0">
            <a:spAutoFit/>
          </a:bodyPr>
          <a:lstStyle/>
          <a:p>
            <a:r>
              <a:rPr lang="en-US" dirty="0"/>
              <a:t>The study of interactions between entities is known as graph analytics or network analytics. </a:t>
            </a:r>
          </a:p>
          <a:p>
            <a:r>
              <a:rPr lang="en-US" dirty="0"/>
              <a:t>From the interactions between each entity, we are able to discover insights via cliques and gateway nodes.</a:t>
            </a:r>
          </a:p>
          <a:p>
            <a:endParaRPr lang="en-US" dirty="0"/>
          </a:p>
          <a:p>
            <a:r>
              <a:rPr lang="en-US" dirty="0"/>
              <a:t>Involved in:</a:t>
            </a:r>
          </a:p>
          <a:p>
            <a:pPr marL="285750" indent="-285750">
              <a:buFont typeface="Arial" panose="020B0604020202020204" pitchFamily="34" charset="0"/>
              <a:buChar char="•"/>
            </a:pPr>
            <a:r>
              <a:rPr lang="en-US" dirty="0"/>
              <a:t>Fraud Detection</a:t>
            </a:r>
          </a:p>
          <a:p>
            <a:pPr marL="285750" indent="-285750">
              <a:buFont typeface="Arial" panose="020B0604020202020204" pitchFamily="34" charset="0"/>
              <a:buChar char="•"/>
            </a:pPr>
            <a:r>
              <a:rPr lang="en-US" dirty="0"/>
              <a:t>Clustering</a:t>
            </a:r>
          </a:p>
          <a:p>
            <a:pPr marL="285750" indent="-285750">
              <a:buFont typeface="Arial" panose="020B0604020202020204" pitchFamily="34" charset="0"/>
              <a:buChar char="•"/>
            </a:pPr>
            <a:r>
              <a:rPr lang="en-US" dirty="0"/>
              <a:t>Entities-of-interest</a:t>
            </a:r>
          </a:p>
          <a:p>
            <a:pPr marL="285750" indent="-285750">
              <a:buFont typeface="Arial" panose="020B0604020202020204" pitchFamily="34" charset="0"/>
              <a:buChar char="•"/>
            </a:pPr>
            <a:r>
              <a:rPr lang="en-US" dirty="0"/>
              <a:t>Semantic Technologies</a:t>
            </a:r>
          </a:p>
        </p:txBody>
      </p:sp>
      <p:pic>
        <p:nvPicPr>
          <p:cNvPr id="16388" name="Picture 4" descr="Image result for owl ontologies linked online data">
            <a:extLst>
              <a:ext uri="{FF2B5EF4-FFF2-40B4-BE49-F238E27FC236}">
                <a16:creationId xmlns:a16="http://schemas.microsoft.com/office/drawing/2014/main" id="{3BBE6D7F-69FC-9B4B-A559-BDDCEB9C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145" y="916521"/>
            <a:ext cx="4996043" cy="3295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ACA75D-DBDF-6846-9536-D7C934E245F9}"/>
              </a:ext>
            </a:extLst>
          </p:cNvPr>
          <p:cNvSpPr txBox="1"/>
          <p:nvPr/>
        </p:nvSpPr>
        <p:spPr>
          <a:xfrm>
            <a:off x="692727" y="4209662"/>
            <a:ext cx="1343638" cy="276999"/>
          </a:xfrm>
          <a:prstGeom prst="rect">
            <a:avLst/>
          </a:prstGeom>
          <a:noFill/>
        </p:spPr>
        <p:txBody>
          <a:bodyPr wrap="none" rtlCol="0">
            <a:spAutoFit/>
          </a:bodyPr>
          <a:lstStyle/>
          <a:p>
            <a:r>
              <a:rPr lang="en-US" sz="1200" dirty="0"/>
              <a:t>Linked online data</a:t>
            </a:r>
          </a:p>
        </p:txBody>
      </p:sp>
      <p:sp>
        <p:nvSpPr>
          <p:cNvPr id="6" name="TextBox 5">
            <a:extLst>
              <a:ext uri="{FF2B5EF4-FFF2-40B4-BE49-F238E27FC236}">
                <a16:creationId xmlns:a16="http://schemas.microsoft.com/office/drawing/2014/main" id="{D00E366B-90A7-A141-BE89-A007902AD355}"/>
              </a:ext>
            </a:extLst>
          </p:cNvPr>
          <p:cNvSpPr txBox="1"/>
          <p:nvPr/>
        </p:nvSpPr>
        <p:spPr>
          <a:xfrm>
            <a:off x="3657234" y="6429374"/>
            <a:ext cx="1344792" cy="276999"/>
          </a:xfrm>
          <a:prstGeom prst="rect">
            <a:avLst/>
          </a:prstGeom>
          <a:noFill/>
        </p:spPr>
        <p:txBody>
          <a:bodyPr wrap="none" rtlCol="0">
            <a:spAutoFit/>
          </a:bodyPr>
          <a:lstStyle/>
          <a:p>
            <a:r>
              <a:rPr lang="en-US" sz="1200" dirty="0"/>
              <a:t>Network Analytics</a:t>
            </a:r>
          </a:p>
        </p:txBody>
      </p:sp>
    </p:spTree>
    <p:extLst>
      <p:ext uri="{BB962C8B-B14F-4D97-AF65-F5344CB8AC3E}">
        <p14:creationId xmlns:p14="http://schemas.microsoft.com/office/powerpoint/2010/main" val="356796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FAC3A-B8A9-494A-A66E-83136D96F66A}"/>
              </a:ext>
            </a:extLst>
          </p:cNvPr>
          <p:cNvSpPr>
            <a:spLocks noGrp="1"/>
          </p:cNvSpPr>
          <p:nvPr>
            <p:ph type="title"/>
          </p:nvPr>
        </p:nvSpPr>
        <p:spPr/>
        <p:txBody>
          <a:bodyPr/>
          <a:lstStyle/>
          <a:p>
            <a:r>
              <a:rPr lang="en-US" dirty="0"/>
              <a:t>Human Resource Analytics</a:t>
            </a:r>
          </a:p>
        </p:txBody>
      </p:sp>
      <p:pic>
        <p:nvPicPr>
          <p:cNvPr id="8194" name="Picture 2" descr="Image result for analytics value chain">
            <a:extLst>
              <a:ext uri="{FF2B5EF4-FFF2-40B4-BE49-F238E27FC236}">
                <a16:creationId xmlns:a16="http://schemas.microsoft.com/office/drawing/2014/main" id="{3F586817-7475-AF46-9ED9-D369903806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46138" y="2210594"/>
            <a:ext cx="4445000" cy="294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B99541-2BD6-1C4B-907A-6123A95EC5CF}"/>
              </a:ext>
            </a:extLst>
          </p:cNvPr>
          <p:cNvSpPr txBox="1"/>
          <p:nvPr/>
        </p:nvSpPr>
        <p:spPr>
          <a:xfrm>
            <a:off x="5900738" y="1928813"/>
            <a:ext cx="5100637" cy="3970318"/>
          </a:xfrm>
          <a:prstGeom prst="rect">
            <a:avLst/>
          </a:prstGeom>
          <a:noFill/>
        </p:spPr>
        <p:txBody>
          <a:bodyPr wrap="square" rtlCol="0">
            <a:spAutoFit/>
          </a:bodyPr>
          <a:lstStyle/>
          <a:p>
            <a:r>
              <a:rPr lang="en-US" dirty="0"/>
              <a:t>Human Resource creates a variety of data during the operation of the business. These datum can be in the form of exit surveys, employee feedback, claims, salaries, etc.</a:t>
            </a:r>
          </a:p>
          <a:p>
            <a:endParaRPr lang="en-US" dirty="0"/>
          </a:p>
          <a:p>
            <a:r>
              <a:rPr lang="en-US" dirty="0"/>
              <a:t>Involved in:</a:t>
            </a:r>
          </a:p>
          <a:p>
            <a:pPr marL="285750" indent="-285750">
              <a:buFont typeface="Arial" panose="020B0604020202020204" pitchFamily="34" charset="0"/>
              <a:buChar char="•"/>
            </a:pPr>
            <a:r>
              <a:rPr lang="en-US" dirty="0"/>
              <a:t>Workforce/Talent Profiling</a:t>
            </a:r>
          </a:p>
          <a:p>
            <a:pPr marL="285750" indent="-285750">
              <a:buFont typeface="Arial" panose="020B0604020202020204" pitchFamily="34" charset="0"/>
              <a:buChar char="•"/>
            </a:pPr>
            <a:r>
              <a:rPr lang="en-US" dirty="0"/>
              <a:t>Turnover Prediction</a:t>
            </a:r>
          </a:p>
          <a:p>
            <a:pPr marL="285750" indent="-285750">
              <a:buFont typeface="Arial" panose="020B0604020202020204" pitchFamily="34" charset="0"/>
              <a:buChar char="•"/>
            </a:pPr>
            <a:r>
              <a:rPr lang="en-US" dirty="0"/>
              <a:t>Performance Tracking</a:t>
            </a:r>
          </a:p>
          <a:p>
            <a:pPr marL="285750" indent="-285750">
              <a:buFont typeface="Arial" panose="020B0604020202020204" pitchFamily="34" charset="0"/>
              <a:buChar char="•"/>
            </a:pPr>
            <a:r>
              <a:rPr lang="en-US" dirty="0"/>
              <a:t>Skills Audit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211912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E9FC-E799-D744-AE49-97F83048267A}"/>
              </a:ext>
            </a:extLst>
          </p:cNvPr>
          <p:cNvSpPr>
            <a:spLocks noGrp="1"/>
          </p:cNvSpPr>
          <p:nvPr>
            <p:ph type="title"/>
          </p:nvPr>
        </p:nvSpPr>
        <p:spPr/>
        <p:txBody>
          <a:bodyPr/>
          <a:lstStyle/>
          <a:p>
            <a:r>
              <a:rPr lang="en-US"/>
              <a:t>Big Data</a:t>
            </a:r>
            <a:endParaRPr lang="en-US" dirty="0"/>
          </a:p>
        </p:txBody>
      </p:sp>
      <p:pic>
        <p:nvPicPr>
          <p:cNvPr id="4" name="Picture 3">
            <a:extLst>
              <a:ext uri="{FF2B5EF4-FFF2-40B4-BE49-F238E27FC236}">
                <a16:creationId xmlns:a16="http://schemas.microsoft.com/office/drawing/2014/main" id="{C49044BC-45A6-2E40-9574-A410F16A6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80" y="1853819"/>
            <a:ext cx="5694251" cy="4408452"/>
          </a:xfrm>
          <a:prstGeom prst="rect">
            <a:avLst/>
          </a:prstGeom>
        </p:spPr>
      </p:pic>
      <p:sp>
        <p:nvSpPr>
          <p:cNvPr id="5" name="TextBox 4">
            <a:extLst>
              <a:ext uri="{FF2B5EF4-FFF2-40B4-BE49-F238E27FC236}">
                <a16:creationId xmlns:a16="http://schemas.microsoft.com/office/drawing/2014/main" id="{9FD987FD-7A19-B148-8F9B-69DF7506B675}"/>
              </a:ext>
            </a:extLst>
          </p:cNvPr>
          <p:cNvSpPr txBox="1"/>
          <p:nvPr/>
        </p:nvSpPr>
        <p:spPr>
          <a:xfrm>
            <a:off x="6266531" y="1971676"/>
            <a:ext cx="5925469" cy="3139321"/>
          </a:xfrm>
          <a:prstGeom prst="rect">
            <a:avLst/>
          </a:prstGeom>
          <a:noFill/>
        </p:spPr>
        <p:txBody>
          <a:bodyPr wrap="square" rtlCol="0">
            <a:spAutoFit/>
          </a:bodyPr>
          <a:lstStyle/>
          <a:p>
            <a:r>
              <a:rPr lang="en-US"/>
              <a:t>Big Data is not just about Volume. It can be any or a combination of any of the 3 Vs. Most Big Data are transactional data.</a:t>
            </a:r>
          </a:p>
          <a:p>
            <a:endParaRPr lang="en-US"/>
          </a:p>
          <a:p>
            <a:endParaRPr lang="en-US"/>
          </a:p>
          <a:p>
            <a:pPr marL="342900" indent="-342900">
              <a:buFont typeface="Arial" panose="020B0604020202020204" pitchFamily="34" charset="0"/>
              <a:buChar char="•"/>
            </a:pPr>
            <a:r>
              <a:rPr lang="en-US"/>
              <a:t>Volume -&gt; Size of data, quantity of data files</a:t>
            </a:r>
          </a:p>
          <a:p>
            <a:pPr marL="342900" indent="-342900">
              <a:buFont typeface="Arial" panose="020B0604020202020204" pitchFamily="34" charset="0"/>
              <a:buChar char="•"/>
            </a:pPr>
            <a:r>
              <a:rPr lang="en-US"/>
              <a:t>Velocity -&gt; Amount of data to process per time unit</a:t>
            </a:r>
          </a:p>
          <a:p>
            <a:pPr marL="342900" indent="-342900">
              <a:buFont typeface="Arial" panose="020B0604020202020204" pitchFamily="34" charset="0"/>
              <a:buChar char="•"/>
            </a:pPr>
            <a:r>
              <a:rPr lang="en-US"/>
              <a:t>Variety -&gt; How do I integrate many different sources of data</a:t>
            </a:r>
          </a:p>
          <a:p>
            <a:pPr marL="285750" indent="-285750">
              <a:buFont typeface="Arial" panose="020B0604020202020204" pitchFamily="34" charset="0"/>
              <a:buChar char="•"/>
            </a:pPr>
            <a:endParaRPr lang="en-US"/>
          </a:p>
          <a:p>
            <a:endParaRPr lang="en-US" dirty="0"/>
          </a:p>
        </p:txBody>
      </p:sp>
    </p:spTree>
    <p:extLst>
      <p:ext uri="{BB962C8B-B14F-4D97-AF65-F5344CB8AC3E}">
        <p14:creationId xmlns:p14="http://schemas.microsoft.com/office/powerpoint/2010/main" val="109859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5546F-D324-1F4A-8A2F-F6872466DAFF}"/>
              </a:ext>
            </a:extLst>
          </p:cNvPr>
          <p:cNvSpPr>
            <a:spLocks noGrp="1"/>
          </p:cNvSpPr>
          <p:nvPr>
            <p:ph type="title"/>
          </p:nvPr>
        </p:nvSpPr>
        <p:spPr/>
        <p:txBody>
          <a:bodyPr/>
          <a:lstStyle/>
          <a:p>
            <a:r>
              <a:rPr lang="en-US" dirty="0"/>
              <a:t>Data Analytics with Python</a:t>
            </a:r>
          </a:p>
        </p:txBody>
      </p:sp>
      <p:sp>
        <p:nvSpPr>
          <p:cNvPr id="5" name="Text Placeholder 4">
            <a:extLst>
              <a:ext uri="{FF2B5EF4-FFF2-40B4-BE49-F238E27FC236}">
                <a16:creationId xmlns:a16="http://schemas.microsoft.com/office/drawing/2014/main" id="{9B493D70-4659-5542-8048-12EDD49FFBE5}"/>
              </a:ext>
            </a:extLst>
          </p:cNvPr>
          <p:cNvSpPr>
            <a:spLocks noGrp="1"/>
          </p:cNvSpPr>
          <p:nvPr>
            <p:ph type="body" idx="1"/>
          </p:nvPr>
        </p:nvSpPr>
        <p:spPr/>
        <p:txBody>
          <a:bodyPr/>
          <a:lstStyle/>
          <a:p>
            <a:r>
              <a:rPr lang="en-US" dirty="0"/>
              <a:t>About Data</a:t>
            </a:r>
          </a:p>
        </p:txBody>
      </p:sp>
    </p:spTree>
    <p:extLst>
      <p:ext uri="{BB962C8B-B14F-4D97-AF65-F5344CB8AC3E}">
        <p14:creationId xmlns:p14="http://schemas.microsoft.com/office/powerpoint/2010/main" val="4212414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791F-7A60-1D47-9A76-F75A8CEDB82C}"/>
              </a:ext>
            </a:extLst>
          </p:cNvPr>
          <p:cNvSpPr>
            <a:spLocks noGrp="1"/>
          </p:cNvSpPr>
          <p:nvPr>
            <p:ph type="title"/>
          </p:nvPr>
        </p:nvSpPr>
        <p:spPr/>
        <p:txBody>
          <a:bodyPr/>
          <a:lstStyle/>
          <a:p>
            <a:r>
              <a:rPr lang="en-US" dirty="0"/>
              <a:t>What is Data</a:t>
            </a:r>
          </a:p>
        </p:txBody>
      </p:sp>
      <p:sp>
        <p:nvSpPr>
          <p:cNvPr id="3" name="Content Placeholder 2">
            <a:extLst>
              <a:ext uri="{FF2B5EF4-FFF2-40B4-BE49-F238E27FC236}">
                <a16:creationId xmlns:a16="http://schemas.microsoft.com/office/drawing/2014/main" id="{43E9B2E5-BA41-C149-8A93-19D62F5802C9}"/>
              </a:ext>
            </a:extLst>
          </p:cNvPr>
          <p:cNvSpPr>
            <a:spLocks noGrp="1"/>
          </p:cNvSpPr>
          <p:nvPr>
            <p:ph idx="1"/>
          </p:nvPr>
        </p:nvSpPr>
        <p:spPr/>
        <p:txBody>
          <a:bodyPr/>
          <a:lstStyle/>
          <a:p>
            <a:pPr>
              <a:spcBef>
                <a:spcPts val="725"/>
              </a:spcBef>
              <a:buNone/>
            </a:pPr>
            <a:r>
              <a:rPr lang="en-US" altLang="en-US" b="1" dirty="0"/>
              <a:t>Structured</a:t>
            </a:r>
            <a:r>
              <a:rPr lang="en-US" altLang="en-US" dirty="0"/>
              <a:t> vs </a:t>
            </a:r>
            <a:r>
              <a:rPr lang="en-US" altLang="en-US" b="1" dirty="0"/>
              <a:t>Unstructured</a:t>
            </a:r>
            <a:r>
              <a:rPr lang="en-US" altLang="en-US" dirty="0"/>
              <a:t> Data:</a:t>
            </a:r>
          </a:p>
          <a:p>
            <a:pPr>
              <a:spcBef>
                <a:spcPts val="725"/>
              </a:spcBef>
              <a:buNone/>
            </a:pPr>
            <a:r>
              <a:rPr lang="en-US" altLang="en-US" dirty="0"/>
              <a:t>Structured data is typically well organized e.g. data tables.</a:t>
            </a:r>
          </a:p>
          <a:p>
            <a:pPr>
              <a:spcBef>
                <a:spcPts val="725"/>
              </a:spcBef>
              <a:buNone/>
            </a:pPr>
            <a:r>
              <a:rPr lang="en-US" altLang="en-US" dirty="0"/>
              <a:t>Unstructured data typically refers to text data where there is no well defined form e.g. images, videos, text documents</a:t>
            </a:r>
          </a:p>
          <a:p>
            <a:pPr>
              <a:spcBef>
                <a:spcPts val="725"/>
              </a:spcBef>
              <a:buNone/>
            </a:pPr>
            <a:endParaRPr lang="en-US" altLang="en-US" dirty="0"/>
          </a:p>
          <a:p>
            <a:pPr>
              <a:spcBef>
                <a:spcPts val="725"/>
              </a:spcBef>
              <a:buNone/>
            </a:pPr>
            <a:r>
              <a:rPr lang="en-US" altLang="en-US" b="1" dirty="0"/>
              <a:t>Raw</a:t>
            </a:r>
            <a:r>
              <a:rPr lang="en-US" altLang="en-US" dirty="0"/>
              <a:t> vs </a:t>
            </a:r>
            <a:r>
              <a:rPr lang="en-US" altLang="en-US" b="1" dirty="0"/>
              <a:t>Processed</a:t>
            </a:r>
            <a:r>
              <a:rPr lang="en-US" altLang="en-US" dirty="0"/>
              <a:t> vs </a:t>
            </a:r>
            <a:r>
              <a:rPr lang="en-US" altLang="en-US" b="1" dirty="0"/>
              <a:t>Summarized</a:t>
            </a:r>
            <a:r>
              <a:rPr lang="en-US" altLang="en-US" dirty="0"/>
              <a:t> Data:</a:t>
            </a:r>
          </a:p>
          <a:p>
            <a:pPr>
              <a:spcBef>
                <a:spcPts val="725"/>
              </a:spcBef>
              <a:buNone/>
            </a:pPr>
            <a:r>
              <a:rPr lang="en-US" altLang="en-US" dirty="0"/>
              <a:t>Raw data or processed data is preferable over summarized data, although some information may be lost after processing data.</a:t>
            </a:r>
          </a:p>
          <a:p>
            <a:endParaRPr lang="en-US" dirty="0"/>
          </a:p>
        </p:txBody>
      </p:sp>
    </p:spTree>
    <p:extLst>
      <p:ext uri="{BB962C8B-B14F-4D97-AF65-F5344CB8AC3E}">
        <p14:creationId xmlns:p14="http://schemas.microsoft.com/office/powerpoint/2010/main" val="131633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1A1F-FBB8-AD42-8A6A-84101759F076}"/>
              </a:ext>
            </a:extLst>
          </p:cNvPr>
          <p:cNvSpPr>
            <a:spLocks noGrp="1"/>
          </p:cNvSpPr>
          <p:nvPr>
            <p:ph type="title"/>
          </p:nvPr>
        </p:nvSpPr>
        <p:spPr/>
        <p:txBody>
          <a:bodyPr/>
          <a:lstStyle/>
          <a:p>
            <a:r>
              <a:rPr lang="en-US" dirty="0"/>
              <a:t>About Your Trainer</a:t>
            </a:r>
          </a:p>
        </p:txBody>
      </p:sp>
      <p:pic>
        <p:nvPicPr>
          <p:cNvPr id="4" name="Picture 3" descr="mugshot_2013.jpg">
            <a:extLst>
              <a:ext uri="{FF2B5EF4-FFF2-40B4-BE49-F238E27FC236}">
                <a16:creationId xmlns:a16="http://schemas.microsoft.com/office/drawing/2014/main" id="{9C57E7FB-3312-9F47-AA68-38935C9F86AB}"/>
              </a:ext>
            </a:extLst>
          </p:cNvPr>
          <p:cNvPicPr>
            <a:picLocks noChangeAspect="1"/>
          </p:cNvPicPr>
          <p:nvPr/>
        </p:nvPicPr>
        <p:blipFill rotWithShape="1">
          <a:blip r:embed="rId2">
            <a:extLst>
              <a:ext uri="{28A0092B-C50C-407E-A947-70E740481C1C}">
                <a14:useLocalDpi xmlns:a14="http://schemas.microsoft.com/office/drawing/2010/main" val="0"/>
              </a:ext>
            </a:extLst>
          </a:blip>
          <a:srcRect b="9073"/>
          <a:stretch/>
        </p:blipFill>
        <p:spPr>
          <a:xfrm>
            <a:off x="6162643" y="932544"/>
            <a:ext cx="999900" cy="1168944"/>
          </a:xfrm>
          <a:prstGeom prst="rect">
            <a:avLst/>
          </a:prstGeom>
        </p:spPr>
      </p:pic>
      <p:sp>
        <p:nvSpPr>
          <p:cNvPr id="5" name="Rectangle 4">
            <a:extLst>
              <a:ext uri="{FF2B5EF4-FFF2-40B4-BE49-F238E27FC236}">
                <a16:creationId xmlns:a16="http://schemas.microsoft.com/office/drawing/2014/main" id="{47D6D275-F897-4A4A-A1C7-1A5734FD32C4}"/>
              </a:ext>
            </a:extLst>
          </p:cNvPr>
          <p:cNvSpPr/>
          <p:nvPr/>
        </p:nvSpPr>
        <p:spPr>
          <a:xfrm>
            <a:off x="787400" y="1781596"/>
            <a:ext cx="6096000" cy="5355312"/>
          </a:xfrm>
          <a:prstGeom prst="rect">
            <a:avLst/>
          </a:prstGeom>
        </p:spPr>
        <p:txBody>
          <a:bodyPr>
            <a:spAutoFit/>
          </a:bodyPr>
          <a:lstStyle/>
          <a:p>
            <a:pPr lvl="0"/>
            <a:r>
              <a:rPr lang="en-SG" b="1" dirty="0">
                <a:solidFill>
                  <a:schemeClr val="tx1"/>
                </a:solidFill>
                <a:effectLst/>
              </a:rPr>
              <a:t>Michael Li</a:t>
            </a:r>
          </a:p>
          <a:p>
            <a:pPr lvl="0"/>
            <a:endParaRPr lang="en-SG" b="1" dirty="0">
              <a:solidFill>
                <a:schemeClr val="tx1"/>
              </a:solidFill>
              <a:effectLst/>
            </a:endParaRPr>
          </a:p>
          <a:p>
            <a:pPr lvl="0"/>
            <a:r>
              <a:rPr lang="en-SG" dirty="0">
                <a:solidFill>
                  <a:schemeClr val="tx1"/>
                </a:solidFill>
                <a:effectLst/>
              </a:rPr>
              <a:t>Biomedical Engineering Degree, </a:t>
            </a:r>
            <a:r>
              <a:rPr lang="en-SG" dirty="0" err="1">
                <a:solidFill>
                  <a:schemeClr val="tx1"/>
                </a:solidFill>
                <a:effectLst/>
              </a:rPr>
              <a:t>BioInformatics</a:t>
            </a:r>
            <a:r>
              <a:rPr lang="en-SG" dirty="0">
                <a:solidFill>
                  <a:schemeClr val="tx1"/>
                </a:solidFill>
                <a:effectLst/>
              </a:rPr>
              <a:t> Specialist</a:t>
            </a:r>
            <a:r>
              <a:rPr lang="en-SG" dirty="0">
                <a:ea typeface="Calibri"/>
                <a:cs typeface="Calibri"/>
                <a:sym typeface="Calibri"/>
              </a:rPr>
              <a:t> </a:t>
            </a:r>
            <a:endParaRPr lang="en-SG" dirty="0"/>
          </a:p>
          <a:p>
            <a:pPr lvl="0"/>
            <a:endParaRPr lang="en-SG" dirty="0"/>
          </a:p>
          <a:p>
            <a:pPr lvl="0"/>
            <a:r>
              <a:rPr lang="en-SG" dirty="0"/>
              <a:t>Expansive Experience</a:t>
            </a:r>
          </a:p>
          <a:p>
            <a:pPr lvl="1"/>
            <a:r>
              <a:rPr lang="en-SG" dirty="0"/>
              <a:t>Biomedical Devices and Diagnostics</a:t>
            </a:r>
          </a:p>
          <a:p>
            <a:pPr lvl="1"/>
            <a:r>
              <a:rPr lang="en-SG" b="1" dirty="0"/>
              <a:t>Systems Engineering </a:t>
            </a:r>
            <a:r>
              <a:rPr lang="en-SG" dirty="0"/>
              <a:t>and Server Administration</a:t>
            </a:r>
          </a:p>
          <a:p>
            <a:pPr lvl="1"/>
            <a:r>
              <a:rPr lang="en-SG" b="1" dirty="0"/>
              <a:t>Analytics</a:t>
            </a:r>
            <a:r>
              <a:rPr lang="en-SG" dirty="0"/>
              <a:t> </a:t>
            </a:r>
            <a:r>
              <a:rPr lang="en-SG" b="1" dirty="0"/>
              <a:t>Consultancy</a:t>
            </a:r>
          </a:p>
          <a:p>
            <a:pPr lvl="1"/>
            <a:endParaRPr lang="en-SG" dirty="0"/>
          </a:p>
          <a:p>
            <a:pPr lvl="0"/>
            <a:r>
              <a:rPr lang="en-SG" dirty="0">
                <a:solidFill>
                  <a:schemeClr val="tx1"/>
                </a:solidFill>
                <a:effectLst/>
              </a:rPr>
              <a:t>Data Scientist</a:t>
            </a:r>
            <a:endParaRPr lang="en-SG" dirty="0"/>
          </a:p>
          <a:p>
            <a:pPr lvl="1"/>
            <a:r>
              <a:rPr lang="en-SG" b="1" dirty="0" err="1">
                <a:solidFill>
                  <a:schemeClr val="tx1"/>
                </a:solidFill>
                <a:effectLst/>
              </a:rPr>
              <a:t>Innumerous</a:t>
            </a:r>
            <a:r>
              <a:rPr lang="en-SG" b="1" dirty="0">
                <a:solidFill>
                  <a:schemeClr val="tx1"/>
                </a:solidFill>
                <a:effectLst/>
              </a:rPr>
              <a:t> strategies </a:t>
            </a:r>
            <a:r>
              <a:rPr lang="en-SG" b="0" dirty="0">
                <a:solidFill>
                  <a:schemeClr val="tx1"/>
                </a:solidFill>
                <a:effectLst/>
              </a:rPr>
              <a:t>to solve </a:t>
            </a:r>
            <a:r>
              <a:rPr lang="en-SG" b="1" dirty="0">
                <a:solidFill>
                  <a:schemeClr val="tx1"/>
                </a:solidFill>
                <a:effectLst/>
              </a:rPr>
              <a:t>Data-Fusion </a:t>
            </a:r>
            <a:r>
              <a:rPr lang="en-SG" b="0" dirty="0">
                <a:solidFill>
                  <a:schemeClr val="tx1"/>
                </a:solidFill>
                <a:effectLst/>
              </a:rPr>
              <a:t>problems </a:t>
            </a:r>
            <a:r>
              <a:rPr lang="en-SG" b="1" dirty="0"/>
              <a:t>Solution Architect</a:t>
            </a:r>
          </a:p>
          <a:p>
            <a:pPr lvl="1"/>
            <a:r>
              <a:rPr lang="en-SG" b="1" dirty="0"/>
              <a:t>Recommendation Engines</a:t>
            </a:r>
          </a:p>
          <a:p>
            <a:pPr lvl="1"/>
            <a:r>
              <a:rPr lang="en-SG" b="1" dirty="0"/>
              <a:t>Semantic Technologies</a:t>
            </a:r>
          </a:p>
          <a:p>
            <a:pPr lvl="1"/>
            <a:r>
              <a:rPr lang="en-SG" b="1" dirty="0"/>
              <a:t>Fraud Analytics</a:t>
            </a:r>
          </a:p>
          <a:p>
            <a:pPr lvl="1"/>
            <a:r>
              <a:rPr lang="en-SG" b="1" dirty="0"/>
              <a:t>Text Mining</a:t>
            </a:r>
          </a:p>
          <a:p>
            <a:pPr lvl="1"/>
            <a:endParaRPr lang="en-SG" b="1" dirty="0"/>
          </a:p>
          <a:p>
            <a:r>
              <a:rPr lang="en-SG" dirty="0" err="1"/>
              <a:t>www.linkedin.com</a:t>
            </a:r>
            <a:r>
              <a:rPr lang="en-SG" dirty="0"/>
              <a:t>/in/</a:t>
            </a:r>
            <a:r>
              <a:rPr lang="en-SG" dirty="0" err="1"/>
              <a:t>michaelqali</a:t>
            </a:r>
            <a:endParaRPr lang="en-SG" dirty="0"/>
          </a:p>
          <a:p>
            <a:pPr lvl="1"/>
            <a:endParaRPr lang="en-SG" b="1" dirty="0"/>
          </a:p>
        </p:txBody>
      </p:sp>
    </p:spTree>
    <p:extLst>
      <p:ext uri="{BB962C8B-B14F-4D97-AF65-F5344CB8AC3E}">
        <p14:creationId xmlns:p14="http://schemas.microsoft.com/office/powerpoint/2010/main" val="261404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1646-37E3-6940-9241-F54A7119BC79}"/>
              </a:ext>
            </a:extLst>
          </p:cNvPr>
          <p:cNvSpPr>
            <a:spLocks noGrp="1"/>
          </p:cNvSpPr>
          <p:nvPr>
            <p:ph type="title"/>
          </p:nvPr>
        </p:nvSpPr>
        <p:spPr/>
        <p:txBody>
          <a:bodyPr/>
          <a:lstStyle/>
          <a:p>
            <a:r>
              <a:rPr lang="en-US" dirty="0"/>
              <a:t>Different Types of Data</a:t>
            </a:r>
          </a:p>
        </p:txBody>
      </p:sp>
      <p:sp>
        <p:nvSpPr>
          <p:cNvPr id="3" name="Content Placeholder 2">
            <a:extLst>
              <a:ext uri="{FF2B5EF4-FFF2-40B4-BE49-F238E27FC236}">
                <a16:creationId xmlns:a16="http://schemas.microsoft.com/office/drawing/2014/main" id="{962F48E4-9FFC-144D-B87E-7CC75D971397}"/>
              </a:ext>
            </a:extLst>
          </p:cNvPr>
          <p:cNvSpPr>
            <a:spLocks noGrp="1"/>
          </p:cNvSpPr>
          <p:nvPr>
            <p:ph idx="1"/>
          </p:nvPr>
        </p:nvSpPr>
        <p:spPr/>
        <p:txBody>
          <a:bodyPr>
            <a:normAutofit/>
          </a:bodyPr>
          <a:lstStyle/>
          <a:p>
            <a:pPr>
              <a:lnSpc>
                <a:spcPct val="100000"/>
              </a:lnSpc>
              <a:spcBef>
                <a:spcPts val="725"/>
              </a:spcBef>
              <a:buNone/>
            </a:pPr>
            <a:endParaRPr lang="en-US" altLang="en-US" dirty="0"/>
          </a:p>
          <a:p>
            <a:pPr>
              <a:lnSpc>
                <a:spcPct val="100000"/>
              </a:lnSpc>
              <a:spcBef>
                <a:spcPts val="725"/>
              </a:spcBef>
              <a:buNone/>
            </a:pPr>
            <a:r>
              <a:rPr lang="en-US" altLang="en-US" b="1" dirty="0"/>
              <a:t>Identifiers</a:t>
            </a:r>
            <a:r>
              <a:rPr lang="en-US" altLang="en-US" dirty="0"/>
              <a:t>:</a:t>
            </a:r>
          </a:p>
          <a:p>
            <a:pPr>
              <a:lnSpc>
                <a:spcPct val="100000"/>
              </a:lnSpc>
              <a:spcBef>
                <a:spcPts val="725"/>
              </a:spcBef>
              <a:buNone/>
            </a:pPr>
            <a:r>
              <a:rPr lang="en-US" altLang="en-US" dirty="0"/>
              <a:t>Data fields that are used to </a:t>
            </a:r>
            <a:r>
              <a:rPr lang="en-US" altLang="en-US" b="1" dirty="0"/>
              <a:t>uniquely identify entities </a:t>
            </a:r>
            <a:r>
              <a:rPr lang="en-US" altLang="en-US" dirty="0"/>
              <a:t>of interest e.g. IC number, company registration number, purchase order number</a:t>
            </a:r>
          </a:p>
          <a:p>
            <a:pPr>
              <a:lnSpc>
                <a:spcPct val="100000"/>
              </a:lnSpc>
              <a:spcBef>
                <a:spcPts val="725"/>
              </a:spcBef>
              <a:buNone/>
            </a:pPr>
            <a:endParaRPr lang="en-US" altLang="en-US" dirty="0"/>
          </a:p>
          <a:p>
            <a:pPr>
              <a:lnSpc>
                <a:spcPct val="100000"/>
              </a:lnSpc>
              <a:spcBef>
                <a:spcPts val="725"/>
              </a:spcBef>
              <a:buNone/>
            </a:pPr>
            <a:r>
              <a:rPr lang="en-US" altLang="en-US" b="1" dirty="0"/>
              <a:t>Categorical</a:t>
            </a:r>
            <a:r>
              <a:rPr lang="en-US" altLang="en-US" dirty="0"/>
              <a:t>:</a:t>
            </a:r>
          </a:p>
          <a:p>
            <a:pPr>
              <a:lnSpc>
                <a:spcPct val="100000"/>
              </a:lnSpc>
              <a:spcBef>
                <a:spcPts val="725"/>
              </a:spcBef>
              <a:buNone/>
            </a:pPr>
            <a:r>
              <a:rPr lang="en-US" altLang="en-US" dirty="0"/>
              <a:t>Data fields that allow the data set to be grouped into </a:t>
            </a:r>
            <a:r>
              <a:rPr lang="en-US" altLang="en-US" b="1" dirty="0"/>
              <a:t>categories</a:t>
            </a:r>
            <a:r>
              <a:rPr lang="en-US" altLang="en-US" dirty="0"/>
              <a:t>. E.g. gender, occupation,  department</a:t>
            </a:r>
          </a:p>
          <a:p>
            <a:pPr>
              <a:lnSpc>
                <a:spcPct val="100000"/>
              </a:lnSpc>
              <a:spcBef>
                <a:spcPts val="725"/>
              </a:spcBef>
              <a:buNone/>
            </a:pPr>
            <a:endParaRPr lang="en-US" altLang="en-US" dirty="0"/>
          </a:p>
          <a:p>
            <a:pPr>
              <a:lnSpc>
                <a:spcPct val="100000"/>
              </a:lnSpc>
              <a:spcBef>
                <a:spcPts val="725"/>
              </a:spcBef>
              <a:buNone/>
            </a:pPr>
            <a:r>
              <a:rPr lang="en-US" altLang="en-US" b="1" dirty="0"/>
              <a:t>Measures</a:t>
            </a:r>
            <a:r>
              <a:rPr lang="en-US" altLang="en-US" dirty="0"/>
              <a:t>:</a:t>
            </a:r>
          </a:p>
          <a:p>
            <a:pPr>
              <a:lnSpc>
                <a:spcPct val="100000"/>
              </a:lnSpc>
              <a:spcBef>
                <a:spcPts val="725"/>
              </a:spcBef>
              <a:buNone/>
            </a:pPr>
            <a:r>
              <a:rPr lang="en-US" altLang="en-US" dirty="0"/>
              <a:t>Data fields that hold numbers that quantify the </a:t>
            </a:r>
            <a:r>
              <a:rPr lang="en-US" altLang="en-US" b="1" dirty="0"/>
              <a:t>value</a:t>
            </a:r>
            <a:r>
              <a:rPr lang="en-US" altLang="en-US" dirty="0"/>
              <a:t> of an entity. E.g. Age, price, quantity</a:t>
            </a:r>
          </a:p>
          <a:p>
            <a:pPr>
              <a:lnSpc>
                <a:spcPct val="100000"/>
              </a:lnSpc>
              <a:spcBef>
                <a:spcPts val="725"/>
              </a:spcBef>
              <a:buNone/>
            </a:pPr>
            <a:endParaRPr lang="en-US" altLang="en-US" dirty="0"/>
          </a:p>
          <a:p>
            <a:endParaRPr lang="en-US" dirty="0"/>
          </a:p>
        </p:txBody>
      </p:sp>
      <p:pic>
        <p:nvPicPr>
          <p:cNvPr id="1028" name="Picture 4" descr="Image result for categories">
            <a:extLst>
              <a:ext uri="{FF2B5EF4-FFF2-40B4-BE49-F238E27FC236}">
                <a16:creationId xmlns:a16="http://schemas.microsoft.com/office/drawing/2014/main" id="{77F3F9B6-A875-7F4B-AD32-7EF3F3FB3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9463" y="4007731"/>
            <a:ext cx="1419947" cy="1063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easuring tape">
            <a:extLst>
              <a:ext uri="{FF2B5EF4-FFF2-40B4-BE49-F238E27FC236}">
                <a16:creationId xmlns:a16="http://schemas.microsoft.com/office/drawing/2014/main" id="{68DC7F1F-AB84-EA4E-A53D-39A5145A9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9463" y="5585154"/>
            <a:ext cx="1721687" cy="12896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dentification">
            <a:extLst>
              <a:ext uri="{FF2B5EF4-FFF2-40B4-BE49-F238E27FC236}">
                <a16:creationId xmlns:a16="http://schemas.microsoft.com/office/drawing/2014/main" id="{CF45C3B3-5A6A-D346-94DF-0B55CBF47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2974" y="2084390"/>
            <a:ext cx="1322196" cy="132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315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FA0F-6050-1B49-BA1C-5D2FC9B5B150}"/>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C0665628-3AF2-6240-A26A-E97250EB6985}"/>
              </a:ext>
            </a:extLst>
          </p:cNvPr>
          <p:cNvSpPr>
            <a:spLocks noGrp="1"/>
          </p:cNvSpPr>
          <p:nvPr>
            <p:ph idx="1"/>
          </p:nvPr>
        </p:nvSpPr>
        <p:spPr/>
        <p:txBody>
          <a:bodyPr/>
          <a:lstStyle/>
          <a:p>
            <a:r>
              <a:rPr lang="en-US" dirty="0" err="1"/>
              <a:t>IPython</a:t>
            </a:r>
            <a:r>
              <a:rPr lang="en-US" dirty="0"/>
              <a:t> Refresher</a:t>
            </a:r>
          </a:p>
          <a:p>
            <a:r>
              <a:rPr lang="en-US" dirty="0"/>
              <a:t>Identify different types of data</a:t>
            </a:r>
          </a:p>
        </p:txBody>
      </p:sp>
    </p:spTree>
    <p:extLst>
      <p:ext uri="{BB962C8B-B14F-4D97-AF65-F5344CB8AC3E}">
        <p14:creationId xmlns:p14="http://schemas.microsoft.com/office/powerpoint/2010/main" val="427589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7CA36-69FF-A04F-92BC-7FE0855A6AE1}"/>
              </a:ext>
            </a:extLst>
          </p:cNvPr>
          <p:cNvSpPr>
            <a:spLocks noGrp="1"/>
          </p:cNvSpPr>
          <p:nvPr>
            <p:ph type="title"/>
          </p:nvPr>
        </p:nvSpPr>
        <p:spPr/>
        <p:txBody>
          <a:bodyPr/>
          <a:lstStyle/>
          <a:p>
            <a:r>
              <a:rPr lang="en-US" dirty="0"/>
              <a:t>Data Analytics with Python</a:t>
            </a:r>
          </a:p>
        </p:txBody>
      </p:sp>
      <p:sp>
        <p:nvSpPr>
          <p:cNvPr id="5" name="Text Placeholder 4">
            <a:extLst>
              <a:ext uri="{FF2B5EF4-FFF2-40B4-BE49-F238E27FC236}">
                <a16:creationId xmlns:a16="http://schemas.microsoft.com/office/drawing/2014/main" id="{4DEB816B-2DE8-D24A-A9D5-E5B273F9D70B}"/>
              </a:ext>
            </a:extLst>
          </p:cNvPr>
          <p:cNvSpPr>
            <a:spLocks noGrp="1"/>
          </p:cNvSpPr>
          <p:nvPr>
            <p:ph type="body" idx="1"/>
          </p:nvPr>
        </p:nvSpPr>
        <p:spPr/>
        <p:txBody>
          <a:bodyPr/>
          <a:lstStyle/>
          <a:p>
            <a:r>
              <a:rPr lang="en-US" dirty="0"/>
              <a:t>Descriptive, Diagnostic, Predictive</a:t>
            </a:r>
          </a:p>
        </p:txBody>
      </p:sp>
    </p:spTree>
    <p:extLst>
      <p:ext uri="{BB962C8B-B14F-4D97-AF65-F5344CB8AC3E}">
        <p14:creationId xmlns:p14="http://schemas.microsoft.com/office/powerpoint/2010/main" val="463863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914-BCF3-D649-9710-AB60612CC3F2}"/>
              </a:ext>
            </a:extLst>
          </p:cNvPr>
          <p:cNvSpPr>
            <a:spLocks noGrp="1"/>
          </p:cNvSpPr>
          <p:nvPr>
            <p:ph type="title"/>
          </p:nvPr>
        </p:nvSpPr>
        <p:spPr/>
        <p:txBody>
          <a:bodyPr/>
          <a:lstStyle/>
          <a:p>
            <a:r>
              <a:rPr lang="en-US" dirty="0"/>
              <a:t>Outcomes from Analytics</a:t>
            </a:r>
          </a:p>
        </p:txBody>
      </p:sp>
      <p:pic>
        <p:nvPicPr>
          <p:cNvPr id="12290" name="Picture 2" descr="Image result for descriptive analytics">
            <a:extLst>
              <a:ext uri="{FF2B5EF4-FFF2-40B4-BE49-F238E27FC236}">
                <a16:creationId xmlns:a16="http://schemas.microsoft.com/office/drawing/2014/main" id="{5A734061-94FB-1A49-801C-E4D65D67B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14" y="1610874"/>
            <a:ext cx="7418388" cy="4987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9C83BE-9DA4-0D4D-9E0C-4268DFE54E85}"/>
              </a:ext>
            </a:extLst>
          </p:cNvPr>
          <p:cNvSpPr txBox="1"/>
          <p:nvPr/>
        </p:nvSpPr>
        <p:spPr>
          <a:xfrm>
            <a:off x="8342256" y="5385128"/>
            <a:ext cx="2217274" cy="369332"/>
          </a:xfrm>
          <a:prstGeom prst="rect">
            <a:avLst/>
          </a:prstGeom>
          <a:noFill/>
        </p:spPr>
        <p:txBody>
          <a:bodyPr wrap="none" rtlCol="0">
            <a:spAutoFit/>
          </a:bodyPr>
          <a:lstStyle/>
          <a:p>
            <a:r>
              <a:rPr lang="en-US" dirty="0"/>
              <a:t>Business Intelligence</a:t>
            </a:r>
          </a:p>
        </p:txBody>
      </p:sp>
      <p:sp>
        <p:nvSpPr>
          <p:cNvPr id="12" name="TextBox 11">
            <a:extLst>
              <a:ext uri="{FF2B5EF4-FFF2-40B4-BE49-F238E27FC236}">
                <a16:creationId xmlns:a16="http://schemas.microsoft.com/office/drawing/2014/main" id="{8223E0D4-2A75-9D43-BCB4-99427E0D2DAA}"/>
              </a:ext>
            </a:extLst>
          </p:cNvPr>
          <p:cNvSpPr txBox="1"/>
          <p:nvPr/>
        </p:nvSpPr>
        <p:spPr>
          <a:xfrm>
            <a:off x="8342256" y="4317975"/>
            <a:ext cx="2520434" cy="369332"/>
          </a:xfrm>
          <a:prstGeom prst="rect">
            <a:avLst/>
          </a:prstGeom>
          <a:noFill/>
        </p:spPr>
        <p:txBody>
          <a:bodyPr wrap="none" rtlCol="0">
            <a:spAutoFit/>
          </a:bodyPr>
          <a:lstStyle/>
          <a:p>
            <a:r>
              <a:rPr lang="en-US" dirty="0"/>
              <a:t>Statistics and Correlation</a:t>
            </a:r>
          </a:p>
        </p:txBody>
      </p:sp>
      <p:sp>
        <p:nvSpPr>
          <p:cNvPr id="13" name="TextBox 12">
            <a:extLst>
              <a:ext uri="{FF2B5EF4-FFF2-40B4-BE49-F238E27FC236}">
                <a16:creationId xmlns:a16="http://schemas.microsoft.com/office/drawing/2014/main" id="{A792BF73-E0F6-1244-9827-2B05E26EEC5A}"/>
              </a:ext>
            </a:extLst>
          </p:cNvPr>
          <p:cNvSpPr txBox="1"/>
          <p:nvPr/>
        </p:nvSpPr>
        <p:spPr>
          <a:xfrm>
            <a:off x="8342256" y="3415067"/>
            <a:ext cx="1883849" cy="369332"/>
          </a:xfrm>
          <a:prstGeom prst="rect">
            <a:avLst/>
          </a:prstGeom>
          <a:noFill/>
        </p:spPr>
        <p:txBody>
          <a:bodyPr wrap="none" rtlCol="0">
            <a:spAutoFit/>
          </a:bodyPr>
          <a:lstStyle/>
          <a:p>
            <a:r>
              <a:rPr lang="en-US" dirty="0"/>
              <a:t>Prediction Models</a:t>
            </a:r>
          </a:p>
        </p:txBody>
      </p:sp>
    </p:spTree>
    <p:extLst>
      <p:ext uri="{BB962C8B-B14F-4D97-AF65-F5344CB8AC3E}">
        <p14:creationId xmlns:p14="http://schemas.microsoft.com/office/powerpoint/2010/main" val="2029826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9F913-AFD7-3944-95D0-C195D63CA36B}"/>
              </a:ext>
            </a:extLst>
          </p:cNvPr>
          <p:cNvSpPr>
            <a:spLocks noGrp="1"/>
          </p:cNvSpPr>
          <p:nvPr>
            <p:ph type="title"/>
          </p:nvPr>
        </p:nvSpPr>
        <p:spPr/>
        <p:txBody>
          <a:bodyPr/>
          <a:lstStyle/>
          <a:p>
            <a:r>
              <a:rPr lang="en-US" dirty="0"/>
              <a:t>Descriptive Analytics</a:t>
            </a:r>
          </a:p>
        </p:txBody>
      </p:sp>
      <p:sp>
        <p:nvSpPr>
          <p:cNvPr id="3" name="Content Placeholder 2">
            <a:extLst>
              <a:ext uri="{FF2B5EF4-FFF2-40B4-BE49-F238E27FC236}">
                <a16:creationId xmlns:a16="http://schemas.microsoft.com/office/drawing/2014/main" id="{4D269F09-0972-144F-B981-E50E5DDF2B1D}"/>
              </a:ext>
            </a:extLst>
          </p:cNvPr>
          <p:cNvSpPr>
            <a:spLocks noGrp="1"/>
          </p:cNvSpPr>
          <p:nvPr>
            <p:ph idx="1"/>
          </p:nvPr>
        </p:nvSpPr>
        <p:spPr/>
        <p:txBody>
          <a:bodyPr/>
          <a:lstStyle/>
          <a:p>
            <a:r>
              <a:rPr lang="en-SG" b="1" dirty="0"/>
              <a:t>Descriptive Analytics</a:t>
            </a:r>
            <a:r>
              <a:rPr lang="en-SG" dirty="0"/>
              <a:t> is the examination of data or content, usually manually performed, to answer the question “What happened?” (or What is happening?), characterized by traditional business intelligence (BI) and visualizations such as pie charts, bar charts, line graphs, tables, or generated narratives.</a:t>
            </a:r>
          </a:p>
          <a:p>
            <a:endParaRPr lang="en-SG" dirty="0"/>
          </a:p>
          <a:p>
            <a:endParaRPr lang="en-US" dirty="0"/>
          </a:p>
          <a:p>
            <a:r>
              <a:rPr lang="en-US" dirty="0"/>
              <a:t>What we do</a:t>
            </a:r>
          </a:p>
          <a:p>
            <a:pPr lvl="1"/>
            <a:r>
              <a:rPr lang="en-US" dirty="0"/>
              <a:t>Data Distribution</a:t>
            </a:r>
          </a:p>
          <a:p>
            <a:pPr lvl="1"/>
            <a:r>
              <a:rPr lang="en-US" dirty="0"/>
              <a:t>Data Visualization</a:t>
            </a:r>
          </a:p>
          <a:p>
            <a:endParaRPr lang="en-US" dirty="0"/>
          </a:p>
        </p:txBody>
      </p:sp>
      <p:pic>
        <p:nvPicPr>
          <p:cNvPr id="4" name="Content Placeholder 1" descr="cc.cfm.jpg">
            <a:extLst>
              <a:ext uri="{FF2B5EF4-FFF2-40B4-BE49-F238E27FC236}">
                <a16:creationId xmlns:a16="http://schemas.microsoft.com/office/drawing/2014/main" id="{D3EE4C28-B085-3C4D-AD16-4EB5989A58A4}"/>
              </a:ext>
            </a:extLst>
          </p:cNvPr>
          <p:cNvPicPr>
            <a:picLocks noChangeAspect="1"/>
          </p:cNvPicPr>
          <p:nvPr/>
        </p:nvPicPr>
        <p:blipFill>
          <a:blip r:embed="rId2">
            <a:extLst>
              <a:ext uri="{28A0092B-C50C-407E-A947-70E740481C1C}">
                <a14:useLocalDpi xmlns:a14="http://schemas.microsoft.com/office/drawing/2010/main" val="0"/>
              </a:ext>
            </a:extLst>
          </a:blip>
          <a:srcRect l="-4518" r="-4518"/>
          <a:stretch>
            <a:fillRect/>
          </a:stretch>
        </p:blipFill>
        <p:spPr bwMode="auto">
          <a:xfrm>
            <a:off x="5231359" y="3499247"/>
            <a:ext cx="6960641" cy="32132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67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1A6E-3C01-4E46-B338-F501F7286D3F}"/>
              </a:ext>
            </a:extLst>
          </p:cNvPr>
          <p:cNvSpPr>
            <a:spLocks noGrp="1"/>
          </p:cNvSpPr>
          <p:nvPr>
            <p:ph type="title"/>
          </p:nvPr>
        </p:nvSpPr>
        <p:spPr/>
        <p:txBody>
          <a:bodyPr/>
          <a:lstStyle/>
          <a:p>
            <a:r>
              <a:rPr lang="en-US" dirty="0"/>
              <a:t>Diagnostics Analytics</a:t>
            </a:r>
          </a:p>
        </p:txBody>
      </p:sp>
      <p:sp>
        <p:nvSpPr>
          <p:cNvPr id="3" name="Content Placeholder 2">
            <a:extLst>
              <a:ext uri="{FF2B5EF4-FFF2-40B4-BE49-F238E27FC236}">
                <a16:creationId xmlns:a16="http://schemas.microsoft.com/office/drawing/2014/main" id="{B44A44A3-651B-A043-9FA4-04E9C0584999}"/>
              </a:ext>
            </a:extLst>
          </p:cNvPr>
          <p:cNvSpPr>
            <a:spLocks noGrp="1"/>
          </p:cNvSpPr>
          <p:nvPr>
            <p:ph idx="1"/>
          </p:nvPr>
        </p:nvSpPr>
        <p:spPr>
          <a:xfrm>
            <a:off x="551329" y="916520"/>
            <a:ext cx="11358926" cy="5357092"/>
          </a:xfrm>
        </p:spPr>
        <p:txBody>
          <a:bodyPr/>
          <a:lstStyle/>
          <a:p>
            <a:r>
              <a:rPr lang="en-SG" b="1" dirty="0"/>
              <a:t>Diagnostic Analytics</a:t>
            </a:r>
            <a:r>
              <a:rPr lang="en-SG" dirty="0"/>
              <a:t> examines data or content to answer the question “Why did it happen?”, and is characterized by techniques such as drill-down, data discovery, data mining and correlations.</a:t>
            </a:r>
          </a:p>
          <a:p>
            <a:endParaRPr lang="en-SG" dirty="0"/>
          </a:p>
          <a:p>
            <a:r>
              <a:rPr lang="en-SG" dirty="0"/>
              <a:t>What we do</a:t>
            </a:r>
            <a:endParaRPr lang="en-US" dirty="0"/>
          </a:p>
          <a:p>
            <a:pPr lvl="1"/>
            <a:r>
              <a:rPr lang="en-US" dirty="0"/>
              <a:t>Correlation</a:t>
            </a:r>
          </a:p>
          <a:p>
            <a:pPr lvl="1"/>
            <a:r>
              <a:rPr lang="en-US" dirty="0"/>
              <a:t>Covariance </a:t>
            </a:r>
          </a:p>
          <a:p>
            <a:pPr lvl="1"/>
            <a:r>
              <a:rPr lang="en-US" dirty="0"/>
              <a:t>Cointegration</a:t>
            </a:r>
          </a:p>
          <a:p>
            <a:endParaRPr lang="en-US" dirty="0"/>
          </a:p>
        </p:txBody>
      </p:sp>
      <p:pic>
        <p:nvPicPr>
          <p:cNvPr id="33794" name="Picture 2" descr="Image result for correlation heatmap">
            <a:extLst>
              <a:ext uri="{FF2B5EF4-FFF2-40B4-BE49-F238E27FC236}">
                <a16:creationId xmlns:a16="http://schemas.microsoft.com/office/drawing/2014/main" id="{43CC494B-064C-814A-AA4F-4B2854BDE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91" y="2904561"/>
            <a:ext cx="5034052" cy="381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325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F992-0648-5B49-8C91-0EB24F8231E7}"/>
              </a:ext>
            </a:extLst>
          </p:cNvPr>
          <p:cNvSpPr>
            <a:spLocks noGrp="1"/>
          </p:cNvSpPr>
          <p:nvPr>
            <p:ph type="title"/>
          </p:nvPr>
        </p:nvSpPr>
        <p:spPr/>
        <p:txBody>
          <a:bodyPr/>
          <a:lstStyle/>
          <a:p>
            <a:r>
              <a:rPr lang="en-US" dirty="0"/>
              <a:t>Predictive Analytics</a:t>
            </a:r>
          </a:p>
        </p:txBody>
      </p:sp>
      <p:sp>
        <p:nvSpPr>
          <p:cNvPr id="3" name="Content Placeholder 2">
            <a:extLst>
              <a:ext uri="{FF2B5EF4-FFF2-40B4-BE49-F238E27FC236}">
                <a16:creationId xmlns:a16="http://schemas.microsoft.com/office/drawing/2014/main" id="{8084C422-7FBC-5149-9C0E-1D0A29105D5A}"/>
              </a:ext>
            </a:extLst>
          </p:cNvPr>
          <p:cNvSpPr>
            <a:spLocks noGrp="1"/>
          </p:cNvSpPr>
          <p:nvPr>
            <p:ph idx="1"/>
          </p:nvPr>
        </p:nvSpPr>
        <p:spPr/>
        <p:txBody>
          <a:bodyPr/>
          <a:lstStyle/>
          <a:p>
            <a:r>
              <a:rPr lang="en-SG" b="1" dirty="0"/>
              <a:t>Predictive Analytics </a:t>
            </a:r>
            <a:r>
              <a:rPr lang="en-SG" dirty="0"/>
              <a:t>describe the use of statistics and </a:t>
            </a:r>
            <a:r>
              <a:rPr lang="en-SG" dirty="0" err="1"/>
              <a:t>modeling</a:t>
            </a:r>
            <a:r>
              <a:rPr lang="en-SG" dirty="0"/>
              <a:t> to determine future performance based on current and historical data. Predictive analytics look at patterns in data to determine if those patterns are likely to emerge again, which allows businesses and investors to adjust where they use their resources in order to take advantage of possible future events.</a:t>
            </a:r>
          </a:p>
          <a:p>
            <a:endParaRPr lang="en-SG" dirty="0"/>
          </a:p>
          <a:p>
            <a:endParaRPr lang="en-US" dirty="0"/>
          </a:p>
          <a:p>
            <a:r>
              <a:rPr lang="en-US" dirty="0"/>
              <a:t>What we do</a:t>
            </a:r>
          </a:p>
          <a:p>
            <a:pPr lvl="1"/>
            <a:r>
              <a:rPr lang="en-US" dirty="0"/>
              <a:t>Linear Regression</a:t>
            </a:r>
          </a:p>
          <a:p>
            <a:pPr lvl="1"/>
            <a:r>
              <a:rPr lang="en-US" dirty="0"/>
              <a:t>Classification</a:t>
            </a:r>
          </a:p>
          <a:p>
            <a:pPr marL="0" indent="0">
              <a:buNone/>
            </a:pPr>
            <a:endParaRPr lang="en-US" dirty="0"/>
          </a:p>
        </p:txBody>
      </p:sp>
    </p:spTree>
    <p:extLst>
      <p:ext uri="{BB962C8B-B14F-4D97-AF65-F5344CB8AC3E}">
        <p14:creationId xmlns:p14="http://schemas.microsoft.com/office/powerpoint/2010/main" val="3359596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408A-DFA7-D84B-A8EC-DA2F4DD21040}"/>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5342DD87-61F7-B14D-98F1-EA020F4E8097}"/>
              </a:ext>
            </a:extLst>
          </p:cNvPr>
          <p:cNvSpPr>
            <a:spLocks noGrp="1"/>
          </p:cNvSpPr>
          <p:nvPr>
            <p:ph idx="1"/>
          </p:nvPr>
        </p:nvSpPr>
        <p:spPr/>
        <p:txBody>
          <a:bodyPr/>
          <a:lstStyle/>
          <a:p>
            <a:r>
              <a:rPr lang="en-US" dirty="0"/>
              <a:t>Examine Data Distribution of dataset</a:t>
            </a:r>
          </a:p>
          <a:p>
            <a:r>
              <a:rPr lang="en-US" dirty="0"/>
              <a:t>Anomaly detection </a:t>
            </a:r>
          </a:p>
          <a:p>
            <a:r>
              <a:rPr lang="en-US" dirty="0"/>
              <a:t>Charting with pandas and matplotlib</a:t>
            </a:r>
          </a:p>
          <a:p>
            <a:r>
              <a:rPr lang="en-US" dirty="0"/>
              <a:t>Correlation Study</a:t>
            </a:r>
          </a:p>
          <a:p>
            <a:r>
              <a:rPr lang="en-US" dirty="0"/>
              <a:t>Modeling</a:t>
            </a:r>
          </a:p>
          <a:p>
            <a:endParaRPr lang="en-US" dirty="0"/>
          </a:p>
        </p:txBody>
      </p:sp>
    </p:spTree>
    <p:extLst>
      <p:ext uri="{BB962C8B-B14F-4D97-AF65-F5344CB8AC3E}">
        <p14:creationId xmlns:p14="http://schemas.microsoft.com/office/powerpoint/2010/main" val="52913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781AF-36D3-8946-85F7-0762BE019D00}"/>
              </a:ext>
            </a:extLst>
          </p:cNvPr>
          <p:cNvSpPr>
            <a:spLocks noGrp="1"/>
          </p:cNvSpPr>
          <p:nvPr>
            <p:ph type="title"/>
          </p:nvPr>
        </p:nvSpPr>
        <p:spPr/>
        <p:txBody>
          <a:bodyPr/>
          <a:lstStyle/>
          <a:p>
            <a:r>
              <a:rPr lang="en-US" dirty="0"/>
              <a:t>Data Analytics with Python</a:t>
            </a:r>
          </a:p>
        </p:txBody>
      </p:sp>
      <p:sp>
        <p:nvSpPr>
          <p:cNvPr id="5" name="Text Placeholder 4">
            <a:extLst>
              <a:ext uri="{FF2B5EF4-FFF2-40B4-BE49-F238E27FC236}">
                <a16:creationId xmlns:a16="http://schemas.microsoft.com/office/drawing/2014/main" id="{AD38424D-643C-354F-A730-B5600BEE3902}"/>
              </a:ext>
            </a:extLst>
          </p:cNvPr>
          <p:cNvSpPr>
            <a:spLocks noGrp="1"/>
          </p:cNvSpPr>
          <p:nvPr>
            <p:ph type="body" idx="1"/>
          </p:nvPr>
        </p:nvSpPr>
        <p:spPr/>
        <p:txBody>
          <a:bodyPr/>
          <a:lstStyle/>
          <a:p>
            <a:r>
              <a:rPr lang="en-US" dirty="0"/>
              <a:t>APPENDIX</a:t>
            </a:r>
          </a:p>
        </p:txBody>
      </p:sp>
    </p:spTree>
    <p:extLst>
      <p:ext uri="{BB962C8B-B14F-4D97-AF65-F5344CB8AC3E}">
        <p14:creationId xmlns:p14="http://schemas.microsoft.com/office/powerpoint/2010/main" val="4050403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C5E99-3B1B-0B47-9E0F-BE76A7EB4EE1}"/>
              </a:ext>
            </a:extLst>
          </p:cNvPr>
          <p:cNvSpPr>
            <a:spLocks noGrp="1"/>
          </p:cNvSpPr>
          <p:nvPr>
            <p:ph type="title"/>
          </p:nvPr>
        </p:nvSpPr>
        <p:spPr/>
        <p:txBody>
          <a:bodyPr/>
          <a:lstStyle/>
          <a:p>
            <a:r>
              <a:rPr lang="en-US" dirty="0"/>
              <a:t>Analytics Roadmap</a:t>
            </a:r>
          </a:p>
        </p:txBody>
      </p:sp>
      <p:pic>
        <p:nvPicPr>
          <p:cNvPr id="6" name="Picture 1" descr="RoadToDataScientist1.png">
            <a:extLst>
              <a:ext uri="{FF2B5EF4-FFF2-40B4-BE49-F238E27FC236}">
                <a16:creationId xmlns:a16="http://schemas.microsoft.com/office/drawing/2014/main" id="{98CC654C-CFC8-FD44-A0B8-006998973F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1085849"/>
            <a:ext cx="6667500" cy="540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9BEAA57-19FB-2C46-B487-BD23EA8A1652}"/>
              </a:ext>
            </a:extLst>
          </p:cNvPr>
          <p:cNvSpPr txBox="1"/>
          <p:nvPr/>
        </p:nvSpPr>
        <p:spPr>
          <a:xfrm>
            <a:off x="2552700" y="6495454"/>
            <a:ext cx="4463081" cy="276999"/>
          </a:xfrm>
          <a:prstGeom prst="rect">
            <a:avLst/>
          </a:prstGeom>
          <a:noFill/>
        </p:spPr>
        <p:txBody>
          <a:bodyPr wrap="none" rtlCol="0">
            <a:spAutoFit/>
          </a:bodyPr>
          <a:lstStyle/>
          <a:p>
            <a:r>
              <a:rPr lang="en-US" sz="1200" dirty="0"/>
              <a:t>http://</a:t>
            </a:r>
            <a:r>
              <a:rPr lang="en-US" sz="1200" dirty="0" err="1"/>
              <a:t>nirvacana.com</a:t>
            </a:r>
            <a:r>
              <a:rPr lang="en-US" sz="1200" dirty="0"/>
              <a:t>/thoughts/2013/07/08/becoming-a-data-scientist/</a:t>
            </a:r>
          </a:p>
        </p:txBody>
      </p:sp>
    </p:spTree>
    <p:extLst>
      <p:ext uri="{BB962C8B-B14F-4D97-AF65-F5344CB8AC3E}">
        <p14:creationId xmlns:p14="http://schemas.microsoft.com/office/powerpoint/2010/main" val="292873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FB9A-A7DD-2B40-9127-10D736816EB0}"/>
              </a:ext>
            </a:extLst>
          </p:cNvPr>
          <p:cNvSpPr>
            <a:spLocks noGrp="1"/>
          </p:cNvSpPr>
          <p:nvPr>
            <p:ph type="title"/>
          </p:nvPr>
        </p:nvSpPr>
        <p:spPr/>
        <p:txBody>
          <a:bodyPr/>
          <a:lstStyle/>
          <a:p>
            <a:r>
              <a:rPr lang="en-US"/>
              <a:t>Data Analytics with Python</a:t>
            </a:r>
            <a:endParaRPr lang="en-US" dirty="0"/>
          </a:p>
        </p:txBody>
      </p:sp>
      <p:sp>
        <p:nvSpPr>
          <p:cNvPr id="5" name="Text Placeholder 4">
            <a:extLst>
              <a:ext uri="{FF2B5EF4-FFF2-40B4-BE49-F238E27FC236}">
                <a16:creationId xmlns:a16="http://schemas.microsoft.com/office/drawing/2014/main" id="{56B30719-83A4-774D-88D5-D86CCC8F6951}"/>
              </a:ext>
            </a:extLst>
          </p:cNvPr>
          <p:cNvSpPr>
            <a:spLocks noGrp="1"/>
          </p:cNvSpPr>
          <p:nvPr>
            <p:ph type="body" idx="1"/>
          </p:nvPr>
        </p:nvSpPr>
        <p:spPr/>
        <p:txBody>
          <a:bodyPr/>
          <a:lstStyle/>
          <a:p>
            <a:r>
              <a:rPr lang="en-US"/>
              <a:t>What is Data Analytics</a:t>
            </a:r>
            <a:endParaRPr lang="en-US" dirty="0"/>
          </a:p>
        </p:txBody>
      </p:sp>
    </p:spTree>
    <p:extLst>
      <p:ext uri="{BB962C8B-B14F-4D97-AF65-F5344CB8AC3E}">
        <p14:creationId xmlns:p14="http://schemas.microsoft.com/office/powerpoint/2010/main" val="657473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5D6C-DD50-2C41-8B99-7912CB617EC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D771EFD1-373F-BD42-A531-5C1F89B8E342}"/>
              </a:ext>
            </a:extLst>
          </p:cNvPr>
          <p:cNvSpPr>
            <a:spLocks noGrp="1"/>
          </p:cNvSpPr>
          <p:nvPr>
            <p:ph idx="1"/>
          </p:nvPr>
        </p:nvSpPr>
        <p:spPr/>
        <p:txBody>
          <a:bodyPr/>
          <a:lstStyle/>
          <a:p>
            <a:pPr>
              <a:spcBef>
                <a:spcPts val="725"/>
              </a:spcBef>
              <a:buFont typeface="Arial" panose="020B0604020202020204" pitchFamily="34" charset="0"/>
              <a:buNone/>
            </a:pPr>
            <a:r>
              <a:rPr lang="en-US" altLang="en-US" dirty="0"/>
              <a:t>Extra Resources:</a:t>
            </a:r>
          </a:p>
          <a:p>
            <a:pPr>
              <a:spcBef>
                <a:spcPts val="725"/>
              </a:spcBef>
              <a:buFont typeface="Arial" panose="020B0604020202020204" pitchFamily="34" charset="0"/>
              <a:buNone/>
            </a:pPr>
            <a:r>
              <a:rPr lang="en-US" altLang="en-US" dirty="0">
                <a:hlinkClick r:id="rId2"/>
              </a:rPr>
              <a:t>http://pugs.org.sg/pages/learning.html</a:t>
            </a:r>
            <a:endParaRPr lang="en-US" altLang="en-US" dirty="0"/>
          </a:p>
          <a:p>
            <a:pPr>
              <a:spcBef>
                <a:spcPts val="725"/>
              </a:spcBef>
              <a:buFont typeface="Arial" panose="020B0604020202020204" pitchFamily="34" charset="0"/>
              <a:buNone/>
            </a:pPr>
            <a:endParaRPr lang="en-US" altLang="en-US" dirty="0"/>
          </a:p>
          <a:p>
            <a:pPr>
              <a:spcBef>
                <a:spcPts val="725"/>
              </a:spcBef>
              <a:buFont typeface="Arial" panose="020B0604020202020204" pitchFamily="34" charset="0"/>
              <a:buNone/>
            </a:pPr>
            <a:r>
              <a:rPr lang="en-US" altLang="en-US" dirty="0"/>
              <a:t>Local Community:</a:t>
            </a:r>
          </a:p>
          <a:p>
            <a:pPr>
              <a:spcBef>
                <a:spcPts val="725"/>
              </a:spcBef>
              <a:buFont typeface="Arial" panose="020B0604020202020204" pitchFamily="34" charset="0"/>
              <a:buNone/>
            </a:pPr>
            <a:r>
              <a:rPr lang="en-US" altLang="en-US" dirty="0"/>
              <a:t>Python User Group (Singapore) </a:t>
            </a:r>
            <a:r>
              <a:rPr lang="en-US" altLang="en-US" dirty="0">
                <a:hlinkClick r:id="rId3"/>
              </a:rPr>
              <a:t>http://pugs.org.sg</a:t>
            </a:r>
            <a:endParaRPr lang="en-US" altLang="en-US" dirty="0"/>
          </a:p>
          <a:p>
            <a:pPr>
              <a:spcBef>
                <a:spcPts val="725"/>
              </a:spcBef>
              <a:buFont typeface="Arial" panose="020B0604020202020204" pitchFamily="34" charset="0"/>
              <a:buNone/>
            </a:pPr>
            <a:r>
              <a:rPr lang="en-US" altLang="en-US" dirty="0" err="1"/>
              <a:t>PyData</a:t>
            </a:r>
            <a:r>
              <a:rPr lang="en-US" altLang="en-US" dirty="0"/>
              <a:t>-SG </a:t>
            </a:r>
            <a:r>
              <a:rPr lang="en-US" altLang="en-US" dirty="0">
                <a:hlinkClick r:id="rId4"/>
              </a:rPr>
              <a:t>https://www.facebook.com/groups/pydatasg/</a:t>
            </a:r>
            <a:endParaRPr lang="en-US" altLang="en-US" dirty="0"/>
          </a:p>
          <a:p>
            <a:pPr>
              <a:spcBef>
                <a:spcPts val="725"/>
              </a:spcBef>
              <a:buFont typeface="Arial" panose="020B0604020202020204" pitchFamily="34" charset="0"/>
              <a:buNone/>
            </a:pPr>
            <a:r>
              <a:rPr lang="en-US" altLang="en-US" dirty="0" err="1"/>
              <a:t>PyLadies</a:t>
            </a:r>
            <a:r>
              <a:rPr lang="en-US" altLang="en-US" dirty="0"/>
              <a:t>-SG </a:t>
            </a:r>
            <a:r>
              <a:rPr lang="en-US" altLang="en-US" dirty="0">
                <a:hlinkClick r:id="rId5"/>
              </a:rPr>
              <a:t>https://www.facebook.com/PyLadiesSG/</a:t>
            </a:r>
            <a:r>
              <a:rPr lang="en-US" altLang="en-US" dirty="0"/>
              <a:t> </a:t>
            </a:r>
          </a:p>
          <a:p>
            <a:pPr>
              <a:spcBef>
                <a:spcPts val="725"/>
              </a:spcBef>
              <a:buFont typeface="Arial" panose="020B0604020202020204" pitchFamily="34" charset="0"/>
              <a:buNone/>
            </a:pPr>
            <a:endParaRPr lang="en-US" altLang="en-US" dirty="0"/>
          </a:p>
          <a:p>
            <a:pPr>
              <a:spcBef>
                <a:spcPts val="725"/>
              </a:spcBef>
              <a:buFont typeface="Arial" panose="020B0604020202020204" pitchFamily="34" charset="0"/>
              <a:buNone/>
            </a:pPr>
            <a:r>
              <a:rPr lang="en-US" altLang="en-US" dirty="0"/>
              <a:t>Events:</a:t>
            </a:r>
          </a:p>
          <a:p>
            <a:pPr>
              <a:spcBef>
                <a:spcPts val="725"/>
              </a:spcBef>
              <a:buFont typeface="Arial" panose="020B0604020202020204" pitchFamily="34" charset="0"/>
              <a:buNone/>
            </a:pPr>
            <a:r>
              <a:rPr lang="en-US" altLang="en-US" dirty="0" err="1"/>
              <a:t>PyCon</a:t>
            </a:r>
            <a:r>
              <a:rPr lang="en-US" altLang="en-US" dirty="0"/>
              <a:t> Singapore – usually held in June/July</a:t>
            </a:r>
            <a:endParaRPr lang="en-US" dirty="0"/>
          </a:p>
        </p:txBody>
      </p:sp>
    </p:spTree>
    <p:extLst>
      <p:ext uri="{BB962C8B-B14F-4D97-AF65-F5344CB8AC3E}">
        <p14:creationId xmlns:p14="http://schemas.microsoft.com/office/powerpoint/2010/main" val="4142236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F769-FC88-4849-ADE2-1E102200661F}"/>
              </a:ext>
            </a:extLst>
          </p:cNvPr>
          <p:cNvSpPr>
            <a:spLocks noGrp="1"/>
          </p:cNvSpPr>
          <p:nvPr>
            <p:ph type="ctrTitle"/>
          </p:nvPr>
        </p:nvSpPr>
        <p:spPr/>
        <p:txBody>
          <a:bodyPr/>
          <a:lstStyle/>
          <a:p>
            <a:r>
              <a:rPr lang="en-US" dirty="0"/>
              <a:t>Data Analytics with Python</a:t>
            </a:r>
          </a:p>
        </p:txBody>
      </p:sp>
      <p:sp>
        <p:nvSpPr>
          <p:cNvPr id="3" name="Subtitle 2">
            <a:extLst>
              <a:ext uri="{FF2B5EF4-FFF2-40B4-BE49-F238E27FC236}">
                <a16:creationId xmlns:a16="http://schemas.microsoft.com/office/drawing/2014/main" id="{89FF4F87-7F94-1741-89BC-259CA64A4525}"/>
              </a:ext>
            </a:extLst>
          </p:cNvPr>
          <p:cNvSpPr>
            <a:spLocks noGrp="1"/>
          </p:cNvSpPr>
          <p:nvPr>
            <p:ph type="subTitle" idx="1"/>
          </p:nvPr>
        </p:nvSpPr>
        <p:spPr/>
        <p:txBody>
          <a:bodyPr>
            <a:normAutofit fontScale="92500" lnSpcReduction="10000"/>
          </a:bodyPr>
          <a:lstStyle/>
          <a:p>
            <a:r>
              <a:rPr lang="en-US" dirty="0"/>
              <a:t>Trainer: Michael Li</a:t>
            </a:r>
          </a:p>
          <a:p>
            <a:r>
              <a:rPr lang="en-US" dirty="0"/>
              <a:t>Venue: NTUC Learning Hub</a:t>
            </a:r>
          </a:p>
          <a:p>
            <a:r>
              <a:rPr lang="en-US" dirty="0"/>
              <a:t>Date Conducted: 23 Oct 2018</a:t>
            </a:r>
          </a:p>
          <a:p>
            <a:endParaRPr lang="en-US" dirty="0"/>
          </a:p>
        </p:txBody>
      </p:sp>
    </p:spTree>
    <p:extLst>
      <p:ext uri="{BB962C8B-B14F-4D97-AF65-F5344CB8AC3E}">
        <p14:creationId xmlns:p14="http://schemas.microsoft.com/office/powerpoint/2010/main" val="358280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3F0C-D832-6940-8C7F-66109FBD9AD9}"/>
              </a:ext>
            </a:extLst>
          </p:cNvPr>
          <p:cNvSpPr>
            <a:spLocks noGrp="1"/>
          </p:cNvSpPr>
          <p:nvPr>
            <p:ph type="title"/>
          </p:nvPr>
        </p:nvSpPr>
        <p:spPr/>
        <p:txBody>
          <a:bodyPr/>
          <a:lstStyle/>
          <a:p>
            <a:r>
              <a:rPr lang="en-US"/>
              <a:t>What is Data Analytics</a:t>
            </a:r>
            <a:endParaRPr lang="en-US" dirty="0"/>
          </a:p>
        </p:txBody>
      </p:sp>
      <p:sp>
        <p:nvSpPr>
          <p:cNvPr id="3" name="Content Placeholder 2">
            <a:extLst>
              <a:ext uri="{FF2B5EF4-FFF2-40B4-BE49-F238E27FC236}">
                <a16:creationId xmlns:a16="http://schemas.microsoft.com/office/drawing/2014/main" id="{3D38A7C9-3B7C-F847-AFF9-BA3B1BC22B9F}"/>
              </a:ext>
            </a:extLst>
          </p:cNvPr>
          <p:cNvSpPr>
            <a:spLocks noGrp="1"/>
          </p:cNvSpPr>
          <p:nvPr>
            <p:ph idx="1"/>
          </p:nvPr>
        </p:nvSpPr>
        <p:spPr/>
        <p:txBody>
          <a:bodyPr>
            <a:normAutofit/>
          </a:bodyPr>
          <a:lstStyle/>
          <a:p>
            <a:r>
              <a:rPr lang="en-US" dirty="0"/>
              <a:t>The science of </a:t>
            </a:r>
            <a:r>
              <a:rPr lang="en-SG" dirty="0"/>
              <a:t>drawing insights from raw information sources</a:t>
            </a:r>
            <a:endParaRPr lang="en-US" dirty="0"/>
          </a:p>
          <a:p>
            <a:r>
              <a:rPr lang="en-US" dirty="0"/>
              <a:t>Also commonly known as Data Mining, Data Science, </a:t>
            </a:r>
          </a:p>
          <a:p>
            <a:r>
              <a:rPr lang="en-US" dirty="0"/>
              <a:t>Has multiple branches:</a:t>
            </a:r>
          </a:p>
          <a:p>
            <a:pPr lvl="1"/>
            <a:r>
              <a:rPr lang="en-US" dirty="0"/>
              <a:t>Big Data</a:t>
            </a:r>
          </a:p>
          <a:p>
            <a:pPr lvl="1"/>
            <a:r>
              <a:rPr lang="en-US" dirty="0"/>
              <a:t>Text Mining</a:t>
            </a:r>
          </a:p>
          <a:p>
            <a:pPr lvl="1"/>
            <a:r>
              <a:rPr lang="en-US" dirty="0"/>
              <a:t>Business Analytics</a:t>
            </a:r>
          </a:p>
          <a:p>
            <a:pPr lvl="1"/>
            <a:r>
              <a:rPr lang="en-US" dirty="0"/>
              <a:t>Machine Learning</a:t>
            </a:r>
          </a:p>
          <a:p>
            <a:pPr lvl="1"/>
            <a:r>
              <a:rPr lang="en-US" dirty="0"/>
              <a:t>Quantitative Analytics</a:t>
            </a:r>
          </a:p>
          <a:p>
            <a:pPr lvl="1"/>
            <a:endParaRPr lang="en-US" dirty="0"/>
          </a:p>
          <a:p>
            <a:pPr lvl="1"/>
            <a:endParaRPr lang="en-US" dirty="0"/>
          </a:p>
        </p:txBody>
      </p:sp>
    </p:spTree>
    <p:extLst>
      <p:ext uri="{BB962C8B-B14F-4D97-AF65-F5344CB8AC3E}">
        <p14:creationId xmlns:p14="http://schemas.microsoft.com/office/powerpoint/2010/main" val="4107643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7027-806A-6743-BF5B-5AAA8D412509}"/>
              </a:ext>
            </a:extLst>
          </p:cNvPr>
          <p:cNvSpPr>
            <a:spLocks noGrp="1"/>
          </p:cNvSpPr>
          <p:nvPr>
            <p:ph type="title"/>
          </p:nvPr>
        </p:nvSpPr>
        <p:spPr/>
        <p:txBody>
          <a:bodyPr/>
          <a:lstStyle/>
          <a:p>
            <a:r>
              <a:rPr lang="en-US" dirty="0"/>
              <a:t>What is Data Analytics</a:t>
            </a:r>
          </a:p>
        </p:txBody>
      </p:sp>
      <p:grpSp>
        <p:nvGrpSpPr>
          <p:cNvPr id="10" name="Group 9">
            <a:extLst>
              <a:ext uri="{FF2B5EF4-FFF2-40B4-BE49-F238E27FC236}">
                <a16:creationId xmlns:a16="http://schemas.microsoft.com/office/drawing/2014/main" id="{B01F2AC2-8106-8A47-9455-B6D53DDAEDF7}"/>
              </a:ext>
            </a:extLst>
          </p:cNvPr>
          <p:cNvGrpSpPr/>
          <p:nvPr/>
        </p:nvGrpSpPr>
        <p:grpSpPr>
          <a:xfrm>
            <a:off x="493010" y="1430413"/>
            <a:ext cx="5530498" cy="5214936"/>
            <a:chOff x="3030279" y="1382232"/>
            <a:chExt cx="5252483" cy="5004281"/>
          </a:xfrm>
        </p:grpSpPr>
        <p:pic>
          <p:nvPicPr>
            <p:cNvPr id="7170" name="Picture 2" descr="https://qph.fs.quoracdn.net/main-qimg-c5a80f5679903df9c9e3e680995d1a9c">
              <a:extLst>
                <a:ext uri="{FF2B5EF4-FFF2-40B4-BE49-F238E27FC236}">
                  <a16:creationId xmlns:a16="http://schemas.microsoft.com/office/drawing/2014/main" id="{71ED16F7-30E5-724B-8F40-77F790A6B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9" t="3082" r="2361" b="8610"/>
            <a:stretch/>
          </p:blipFill>
          <p:spPr bwMode="auto">
            <a:xfrm>
              <a:off x="3030279" y="1382232"/>
              <a:ext cx="5252483" cy="500428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F0201A5-F895-254D-961E-586CA092D617}"/>
                </a:ext>
              </a:extLst>
            </p:cNvPr>
            <p:cNvSpPr/>
            <p:nvPr/>
          </p:nvSpPr>
          <p:spPr>
            <a:xfrm>
              <a:off x="3141256" y="2899364"/>
              <a:ext cx="3370521" cy="337052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0882637-D07B-B043-B9D7-A4B91A75320A}"/>
                </a:ext>
              </a:extLst>
            </p:cNvPr>
            <p:cNvSpPr/>
            <p:nvPr/>
          </p:nvSpPr>
          <p:spPr>
            <a:xfrm>
              <a:off x="4826516" y="2899364"/>
              <a:ext cx="3370521" cy="337052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19BD9A0-9076-EF48-B8C4-4B111EF34D92}"/>
                </a:ext>
              </a:extLst>
            </p:cNvPr>
            <p:cNvSpPr/>
            <p:nvPr/>
          </p:nvSpPr>
          <p:spPr>
            <a:xfrm>
              <a:off x="3971259" y="1482477"/>
              <a:ext cx="3370521" cy="337052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2" descr="mds.png">
            <a:extLst>
              <a:ext uri="{FF2B5EF4-FFF2-40B4-BE49-F238E27FC236}">
                <a16:creationId xmlns:a16="http://schemas.microsoft.com/office/drawing/2014/main" id="{69BF221E-EFC8-A84F-8C56-04735C96B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9258" y="706315"/>
            <a:ext cx="4264542" cy="603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6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76CA-BE69-2049-9D7D-86794699BED0}"/>
              </a:ext>
            </a:extLst>
          </p:cNvPr>
          <p:cNvSpPr>
            <a:spLocks noGrp="1"/>
          </p:cNvSpPr>
          <p:nvPr>
            <p:ph type="title"/>
          </p:nvPr>
        </p:nvSpPr>
        <p:spPr/>
        <p:txBody>
          <a:bodyPr/>
          <a:lstStyle/>
          <a:p>
            <a:r>
              <a:rPr lang="en-US" dirty="0"/>
              <a:t>Data Analytics Skills</a:t>
            </a:r>
          </a:p>
        </p:txBody>
      </p:sp>
      <p:graphicFrame>
        <p:nvGraphicFramePr>
          <p:cNvPr id="4" name="Content Placeholder 3">
            <a:extLst>
              <a:ext uri="{FF2B5EF4-FFF2-40B4-BE49-F238E27FC236}">
                <a16:creationId xmlns:a16="http://schemas.microsoft.com/office/drawing/2014/main" id="{B85ACD3F-5A3F-3E4D-A590-99E90D5DA896}"/>
              </a:ext>
            </a:extLst>
          </p:cNvPr>
          <p:cNvGraphicFramePr>
            <a:graphicFrameLocks/>
          </p:cNvGraphicFramePr>
          <p:nvPr>
            <p:extLst>
              <p:ext uri="{D42A27DB-BD31-4B8C-83A1-F6EECF244321}">
                <p14:modId xmlns:p14="http://schemas.microsoft.com/office/powerpoint/2010/main" val="1342782445"/>
              </p:ext>
            </p:extLst>
          </p:nvPr>
        </p:nvGraphicFramePr>
        <p:xfrm>
          <a:off x="531295" y="1303374"/>
          <a:ext cx="11302741" cy="5330036"/>
        </p:xfrm>
        <a:graphic>
          <a:graphicData uri="http://schemas.openxmlformats.org/drawingml/2006/table">
            <a:tbl>
              <a:tblPr/>
              <a:tblGrid>
                <a:gridCol w="2811298">
                  <a:extLst>
                    <a:ext uri="{9D8B030D-6E8A-4147-A177-3AD203B41FA5}">
                      <a16:colId xmlns:a16="http://schemas.microsoft.com/office/drawing/2014/main" val="424873010"/>
                    </a:ext>
                  </a:extLst>
                </a:gridCol>
                <a:gridCol w="4723152">
                  <a:extLst>
                    <a:ext uri="{9D8B030D-6E8A-4147-A177-3AD203B41FA5}">
                      <a16:colId xmlns:a16="http://schemas.microsoft.com/office/drawing/2014/main" val="483049933"/>
                    </a:ext>
                  </a:extLst>
                </a:gridCol>
                <a:gridCol w="3768291">
                  <a:extLst>
                    <a:ext uri="{9D8B030D-6E8A-4147-A177-3AD203B41FA5}">
                      <a16:colId xmlns:a16="http://schemas.microsoft.com/office/drawing/2014/main" val="420740597"/>
                    </a:ext>
                  </a:extLst>
                </a:gridCol>
              </a:tblGrid>
              <a:tr h="389999">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News706 BT" pitchFamily="122" charset="0"/>
                          <a:ea typeface="ヒラギノ角ゴ ProN W3" panose="020B0300000000000000" pitchFamily="34" charset="-128"/>
                          <a:sym typeface="Gill Sans" panose="020B0502020104020203" pitchFamily="34" charset="-79"/>
                        </a:rPr>
                        <a:t>Main Skills Category</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News706 BT" pitchFamily="122" charset="0"/>
                          <a:ea typeface="ヒラギノ角ゴ ProN W3" panose="020B0300000000000000" pitchFamily="34" charset="-128"/>
                          <a:sym typeface="Gill Sans" panose="020B0502020104020203" pitchFamily="34" charset="-79"/>
                        </a:rPr>
                        <a:t>Why</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FFFFF"/>
                          </a:solidFill>
                          <a:effectLst/>
                          <a:latin typeface="News706 BT" pitchFamily="122" charset="0"/>
                          <a:ea typeface="ヒラギノ角ゴ ProN W3" panose="020B0300000000000000" pitchFamily="34" charset="-128"/>
                          <a:sym typeface="Gill Sans" panose="020B0502020104020203" pitchFamily="34" charset="-79"/>
                        </a:rPr>
                        <a:t>Examples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636834588"/>
                  </a:ext>
                </a:extLst>
              </a:tr>
              <a:tr h="630765">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Business and Communication</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Understand and extract Business Goals, Key Performance Indicators, Problem Statements.</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Define, formulate and deliver actionable targeted analyses.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CRISP-DM</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extLst>
                  <a:ext uri="{0D108BD9-81ED-4DB2-BD59-A6C34878D82A}">
                    <a16:rowId xmlns:a16="http://schemas.microsoft.com/office/drawing/2014/main" val="1653020471"/>
                  </a:ext>
                </a:extLst>
              </a:tr>
              <a:tr h="495459">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Visualization and User Interface</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Create easily digestible, usable dashboards and interactive charts.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Business Intelligence (Tableau, QlikSense)</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Visualization Libraries (D3.js, bokeh)</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extLst>
                  <a:ext uri="{0D108BD9-81ED-4DB2-BD59-A6C34878D82A}">
                    <a16:rowId xmlns:a16="http://schemas.microsoft.com/office/drawing/2014/main" val="1675764390"/>
                  </a:ext>
                </a:extLst>
              </a:tr>
              <a:tr h="865561">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Statistics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Pick out significant factors from data.</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Find outliers in data points.</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Understand the quality of the data provided.</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Quantify the accuracy or applicability of tests done.</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Chi-square,</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Standard Deviation,</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Pearson Correlation</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extLst>
                  <a:ext uri="{0D108BD9-81ED-4DB2-BD59-A6C34878D82A}">
                    <a16:rowId xmlns:a16="http://schemas.microsoft.com/office/drawing/2014/main" val="3096690340"/>
                  </a:ext>
                </a:extLst>
              </a:tr>
              <a:tr h="495459">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Software Engineering</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Data Management e.g. Extract-Transform-Load.</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Automation of Data Processing and Preparation.</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Programming skils (Java, Python, R, C/C++/C#, Hadoop)</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extLst>
                  <a:ext uri="{0D108BD9-81ED-4DB2-BD59-A6C34878D82A}">
                    <a16:rowId xmlns:a16="http://schemas.microsoft.com/office/drawing/2014/main" val="164586629"/>
                  </a:ext>
                </a:extLst>
              </a:tr>
              <a:tr h="865561">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Machine Learning</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Assess feasibility of running Predictive Modelling on data.</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Choosing the right model for the dataset.</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Tuning parameters used in the model.</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Clustering (Meanshift, K-means, etc.),</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Classification (RandomForest, Naïve bayes, etc.),</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Active Learning,</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Deep Learning</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extLst>
                  <a:ext uri="{0D108BD9-81ED-4DB2-BD59-A6C34878D82A}">
                    <a16:rowId xmlns:a16="http://schemas.microsoft.com/office/drawing/2014/main" val="2741658439"/>
                  </a:ext>
                </a:extLst>
              </a:tr>
              <a:tr h="974999">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Science &amp; Engineering</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Formulate an analysis approach to a problem.</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Identify and apply measurable performance indicators on method used.</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Apply best practices and standard procedures for different domains.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AB-testing,</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Scientific Method,</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Standards/Body-Of-Knowledge</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7E8"/>
                    </a:solidFill>
                  </a:tcPr>
                </a:tc>
                <a:extLst>
                  <a:ext uri="{0D108BD9-81ED-4DB2-BD59-A6C34878D82A}">
                    <a16:rowId xmlns:a16="http://schemas.microsoft.com/office/drawing/2014/main" val="350705477"/>
                  </a:ext>
                </a:extLst>
              </a:tr>
              <a:tr h="602908">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Social Skills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Keep in touch with current technology trends and techniques.</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Maintain network of contacts from various domains.</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tc>
                  <a:txBody>
                    <a:bodyPr/>
                    <a:lstStyle>
                      <a:lvl1pPr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1pPr>
                      <a:lvl2pPr marL="742950" indent="-28575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2pPr>
                      <a:lvl3pPr marL="11430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3pPr>
                      <a:lvl4pPr marL="16002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4pPr>
                      <a:lvl5pPr marL="2057400" indent="-228600" algn="l" defTabSz="328613" eaLnBrk="0" hangingPunct="0">
                        <a:lnSpc>
                          <a:spcPts val="2450"/>
                        </a:lnSpc>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5pPr>
                      <a:lvl6pPr marL="25146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6pPr>
                      <a:lvl7pPr marL="29718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7pPr>
                      <a:lvl8pPr marL="34290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8pPr>
                      <a:lvl9pPr marL="3886200" indent="-228600" defTabSz="328613" eaLnBrk="0" fontAlgn="base" hangingPunct="0">
                        <a:lnSpc>
                          <a:spcPts val="2450"/>
                        </a:lnSpc>
                        <a:spcBef>
                          <a:spcPct val="0"/>
                        </a:spcBef>
                        <a:spcAft>
                          <a:spcPct val="0"/>
                        </a:spcAft>
                        <a:buSzPct val="69000"/>
                        <a:buFont typeface="Lucida Grande" panose="020B0600040502020204" pitchFamily="34" charset="0"/>
                        <a:defRPr>
                          <a:solidFill>
                            <a:schemeClr val="tx1"/>
                          </a:solidFill>
                          <a:latin typeface="News706 BT" pitchFamily="122" charset="0"/>
                          <a:ea typeface="ヒラギノ角ゴ ProN W3" panose="020B0300000000000000" pitchFamily="34" charset="-128"/>
                          <a:sym typeface="News706 BT" pitchFamily="122" charset="0"/>
                        </a:defRPr>
                      </a:lvl9pPr>
                    </a:lstStyle>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Knowledge Sharing between other Professionals,</a:t>
                      </a:r>
                    </a:p>
                    <a:p>
                      <a:pPr marL="0" marR="0" lvl="0" indent="0" algn="l" defTabSz="328613"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News706 BT" pitchFamily="122" charset="0"/>
                          <a:ea typeface="ヒラギノ角ゴ ProN W3" panose="020B0300000000000000" pitchFamily="34" charset="-128"/>
                          <a:sym typeface="Gill Sans" panose="020B0502020104020203" pitchFamily="34" charset="-79"/>
                        </a:rPr>
                        <a:t>Confidence and Humility</a:t>
                      </a:r>
                    </a:p>
                  </a:txBody>
                  <a:tcPr marT="45725" marB="4572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3CCCD"/>
                    </a:solidFill>
                  </a:tcPr>
                </a:tc>
                <a:extLst>
                  <a:ext uri="{0D108BD9-81ED-4DB2-BD59-A6C34878D82A}">
                    <a16:rowId xmlns:a16="http://schemas.microsoft.com/office/drawing/2014/main" val="1380393386"/>
                  </a:ext>
                </a:extLst>
              </a:tr>
            </a:tbl>
          </a:graphicData>
        </a:graphic>
      </p:graphicFrame>
    </p:spTree>
    <p:extLst>
      <p:ext uri="{BB962C8B-B14F-4D97-AF65-F5344CB8AC3E}">
        <p14:creationId xmlns:p14="http://schemas.microsoft.com/office/powerpoint/2010/main" val="420034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8E84-F604-8D47-BE09-56D5F88197F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DB708BA-BD55-6B43-9A6E-DA96F1A169BC}"/>
              </a:ext>
            </a:extLst>
          </p:cNvPr>
          <p:cNvSpPr>
            <a:spLocks noGrp="1"/>
          </p:cNvSpPr>
          <p:nvPr>
            <p:ph idx="1"/>
          </p:nvPr>
        </p:nvSpPr>
        <p:spPr>
          <a:xfrm>
            <a:off x="838200" y="1690688"/>
            <a:ext cx="10515600" cy="4486275"/>
          </a:xfrm>
        </p:spPr>
        <p:txBody>
          <a:bodyPr>
            <a:normAutofit lnSpcReduction="10000"/>
          </a:bodyPr>
          <a:lstStyle/>
          <a:p>
            <a:pPr>
              <a:spcBef>
                <a:spcPts val="944"/>
              </a:spcBef>
            </a:pPr>
            <a:r>
              <a:rPr lang="en-US" altLang="en-US" dirty="0"/>
              <a:t>Cross-Industry Standard Process for Data mining (CRISP-DM)</a:t>
            </a:r>
          </a:p>
          <a:p>
            <a:pPr>
              <a:spcBef>
                <a:spcPts val="944"/>
              </a:spcBef>
            </a:pPr>
            <a:r>
              <a:rPr lang="en-US" altLang="en-US" dirty="0"/>
              <a:t>CRISP-DM is a very general approach and widely used in analytics projects.</a:t>
            </a:r>
          </a:p>
          <a:p>
            <a:pPr>
              <a:spcBef>
                <a:spcPts val="944"/>
              </a:spcBef>
            </a:pPr>
            <a:endParaRPr lang="en-US" altLang="en-US" dirty="0"/>
          </a:p>
          <a:p>
            <a:pPr>
              <a:spcBef>
                <a:spcPts val="944"/>
              </a:spcBef>
            </a:pPr>
            <a:r>
              <a:rPr lang="en-US" altLang="en-US" dirty="0"/>
              <a:t>Due to the highly varied nature of data from</a:t>
            </a:r>
          </a:p>
          <a:p>
            <a:pPr marL="0" indent="0">
              <a:spcBef>
                <a:spcPts val="944"/>
              </a:spcBef>
              <a:buNone/>
            </a:pPr>
            <a:r>
              <a:rPr lang="en-US" altLang="en-US" dirty="0"/>
              <a:t> different entities, the length of an Analytics</a:t>
            </a:r>
          </a:p>
          <a:p>
            <a:pPr marL="0" indent="0">
              <a:spcBef>
                <a:spcPts val="944"/>
              </a:spcBef>
              <a:buNone/>
            </a:pPr>
            <a:r>
              <a:rPr lang="en-US" altLang="en-US" dirty="0"/>
              <a:t> project may range from 1 week to 1 year</a:t>
            </a:r>
          </a:p>
          <a:p>
            <a:pPr marL="0" indent="0">
              <a:spcBef>
                <a:spcPts val="944"/>
              </a:spcBef>
              <a:buNone/>
            </a:pPr>
            <a:r>
              <a:rPr lang="en-US" altLang="en-US" dirty="0"/>
              <a:t> (excluding deployment).</a:t>
            </a:r>
          </a:p>
          <a:p>
            <a:pPr>
              <a:spcBef>
                <a:spcPts val="944"/>
              </a:spcBef>
            </a:pPr>
            <a:endParaRPr lang="en-US" altLang="en-US" dirty="0"/>
          </a:p>
          <a:p>
            <a:pPr>
              <a:spcBef>
                <a:spcPts val="944"/>
              </a:spcBef>
            </a:pPr>
            <a:r>
              <a:rPr lang="en-US" altLang="en-US" dirty="0"/>
              <a:t>Thus, it is now a recommended practice to </a:t>
            </a:r>
          </a:p>
          <a:p>
            <a:pPr marL="0" indent="0">
              <a:spcBef>
                <a:spcPts val="944"/>
              </a:spcBef>
              <a:buNone/>
            </a:pPr>
            <a:r>
              <a:rPr lang="en-US" altLang="en-US" dirty="0"/>
              <a:t> conduct a small-scale feasibility study first.</a:t>
            </a:r>
          </a:p>
          <a:p>
            <a:endParaRPr lang="en-US" dirty="0"/>
          </a:p>
        </p:txBody>
      </p:sp>
      <p:pic>
        <p:nvPicPr>
          <p:cNvPr id="4098" name="Picture 2" descr="https://upload.wikimedia.org/wikipedia/commons/b/b9/CRISP-DM_Process_Diagram.png">
            <a:extLst>
              <a:ext uri="{FF2B5EF4-FFF2-40B4-BE49-F238E27FC236}">
                <a16:creationId xmlns:a16="http://schemas.microsoft.com/office/drawing/2014/main" id="{33A07702-CFC1-5443-A523-8AF216CA5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577" y="2519363"/>
            <a:ext cx="3648286"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D840C4-CC06-1F4D-A5AA-446AE7083297}"/>
              </a:ext>
            </a:extLst>
          </p:cNvPr>
          <p:cNvSpPr txBox="1"/>
          <p:nvPr/>
        </p:nvSpPr>
        <p:spPr>
          <a:xfrm>
            <a:off x="8532292" y="6311900"/>
            <a:ext cx="2232855" cy="369332"/>
          </a:xfrm>
          <a:prstGeom prst="rect">
            <a:avLst/>
          </a:prstGeom>
          <a:noFill/>
        </p:spPr>
        <p:txBody>
          <a:bodyPr wrap="none" rtlCol="0">
            <a:spAutoFit/>
          </a:bodyPr>
          <a:lstStyle/>
          <a:p>
            <a:r>
              <a:rPr lang="en-US" dirty="0"/>
              <a:t>6 Phases of CRISP-DM</a:t>
            </a:r>
          </a:p>
        </p:txBody>
      </p:sp>
    </p:spTree>
    <p:extLst>
      <p:ext uri="{BB962C8B-B14F-4D97-AF65-F5344CB8AC3E}">
        <p14:creationId xmlns:p14="http://schemas.microsoft.com/office/powerpoint/2010/main" val="3803136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10CD-F9F3-CF4D-98B6-0737CA855DC1}"/>
              </a:ext>
            </a:extLst>
          </p:cNvPr>
          <p:cNvSpPr>
            <a:spLocks noGrp="1"/>
          </p:cNvSpPr>
          <p:nvPr>
            <p:ph type="title"/>
          </p:nvPr>
        </p:nvSpPr>
        <p:spPr/>
        <p:txBody>
          <a:bodyPr/>
          <a:lstStyle/>
          <a:p>
            <a:r>
              <a:rPr lang="en-US" dirty="0"/>
              <a:t>Enterprise Tools</a:t>
            </a:r>
          </a:p>
        </p:txBody>
      </p:sp>
      <p:sp>
        <p:nvSpPr>
          <p:cNvPr id="8" name="Content Placeholder 7">
            <a:extLst>
              <a:ext uri="{FF2B5EF4-FFF2-40B4-BE49-F238E27FC236}">
                <a16:creationId xmlns:a16="http://schemas.microsoft.com/office/drawing/2014/main" id="{41609018-AAED-1243-ABBC-93967E61509A}"/>
              </a:ext>
            </a:extLst>
          </p:cNvPr>
          <p:cNvSpPr>
            <a:spLocks noGrp="1"/>
          </p:cNvSpPr>
          <p:nvPr>
            <p:ph idx="1"/>
          </p:nvPr>
        </p:nvSpPr>
        <p:spPr>
          <a:xfrm>
            <a:off x="8397874" y="1690688"/>
            <a:ext cx="3553121" cy="5029089"/>
          </a:xfrm>
        </p:spPr>
        <p:txBody>
          <a:bodyPr>
            <a:normAutofit/>
          </a:bodyPr>
          <a:lstStyle/>
          <a:p>
            <a:pPr marL="0" indent="0">
              <a:buNone/>
            </a:pPr>
            <a:r>
              <a:rPr lang="en-US" sz="2000" dirty="0"/>
              <a:t>With increasing awareness of the value of data and analytics; Many Enterprise Analytics Solutions have been appearing in the market.</a:t>
            </a:r>
          </a:p>
          <a:p>
            <a:pPr marL="0" indent="0">
              <a:buNone/>
            </a:pPr>
            <a:endParaRPr lang="en-US" sz="2000" dirty="0"/>
          </a:p>
          <a:p>
            <a:pPr marL="0" indent="0">
              <a:buNone/>
            </a:pPr>
            <a:r>
              <a:rPr lang="en-US" sz="2000" dirty="0"/>
              <a:t>However, no solution can be fool-proof. Continual education and knowledge sharing amongst peers is essential to improving one’s ability to extract insight.</a:t>
            </a:r>
          </a:p>
        </p:txBody>
      </p:sp>
      <p:pic>
        <p:nvPicPr>
          <p:cNvPr id="11268" name="Picture 4" descr="Image result for data analytics ecosystem 2018">
            <a:extLst>
              <a:ext uri="{FF2B5EF4-FFF2-40B4-BE49-F238E27FC236}">
                <a16:creationId xmlns:a16="http://schemas.microsoft.com/office/drawing/2014/main" id="{D914B2D7-94B9-3C44-AC7F-F0D4698C0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29" y="1282386"/>
            <a:ext cx="7846546" cy="557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88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LDefaul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14237</TotalTime>
  <Words>1994</Words>
  <Application>Microsoft Macintosh PowerPoint</Application>
  <PresentationFormat>Widescreen</PresentationFormat>
  <Paragraphs>324</Paragraphs>
  <Slides>41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ＭＳ Ｐゴシック</vt:lpstr>
      <vt:lpstr>News706 BT</vt:lpstr>
      <vt:lpstr>ヒラギノ角ゴ ProN W3</vt:lpstr>
      <vt:lpstr>Arial</vt:lpstr>
      <vt:lpstr>Calibri</vt:lpstr>
      <vt:lpstr>Gill Sans</vt:lpstr>
      <vt:lpstr>Impact</vt:lpstr>
      <vt:lpstr>Lucida Grande</vt:lpstr>
      <vt:lpstr>Times New Roman</vt:lpstr>
      <vt:lpstr>MLDefault</vt:lpstr>
      <vt:lpstr>Data Analytics with Python</vt:lpstr>
      <vt:lpstr>Outline</vt:lpstr>
      <vt:lpstr>About Your Trainer</vt:lpstr>
      <vt:lpstr>Data Analytics with Python</vt:lpstr>
      <vt:lpstr>What is Data Analytics</vt:lpstr>
      <vt:lpstr>What is Data Analytics</vt:lpstr>
      <vt:lpstr>Data Analytics Skills</vt:lpstr>
      <vt:lpstr>Methodology</vt:lpstr>
      <vt:lpstr>Enterprise Tools</vt:lpstr>
      <vt:lpstr>From Data to Insights</vt:lpstr>
      <vt:lpstr>Outcomes from Analytics</vt:lpstr>
      <vt:lpstr>Data Analytics with Python</vt:lpstr>
      <vt:lpstr>PowerPoint Presentation</vt:lpstr>
      <vt:lpstr>PowerPoint Presentation</vt:lpstr>
      <vt:lpstr>PowerPoint Presentation</vt:lpstr>
      <vt:lpstr>PowerPoint Presentation</vt:lpstr>
      <vt:lpstr>PowerPoint Presentation</vt:lpstr>
      <vt:lpstr>PowerPoint Presentation</vt:lpstr>
      <vt:lpstr>Data Analytics in Python</vt:lpstr>
      <vt:lpstr>Social Media Analytics</vt:lpstr>
      <vt:lpstr>Web Analytics</vt:lpstr>
      <vt:lpstr>Medical Analytics</vt:lpstr>
      <vt:lpstr>Text Analytics</vt:lpstr>
      <vt:lpstr>Video Analytics</vt:lpstr>
      <vt:lpstr>Graph Analytics</vt:lpstr>
      <vt:lpstr>Human Resource Analytics</vt:lpstr>
      <vt:lpstr>Big Data</vt:lpstr>
      <vt:lpstr>Data Analytics with Python</vt:lpstr>
      <vt:lpstr>What is Data</vt:lpstr>
      <vt:lpstr>Different Types of Data</vt:lpstr>
      <vt:lpstr>Tutorial</vt:lpstr>
      <vt:lpstr>Data Analytics with Python</vt:lpstr>
      <vt:lpstr>Outcomes from Analytics</vt:lpstr>
      <vt:lpstr>Descriptive Analytics</vt:lpstr>
      <vt:lpstr>Diagnostics Analytics</vt:lpstr>
      <vt:lpstr>Predictive Analytics</vt:lpstr>
      <vt:lpstr>Hands-on</vt:lpstr>
      <vt:lpstr>Data Analytics with Python</vt:lpstr>
      <vt:lpstr>Analytics Roadmap</vt:lpstr>
      <vt:lpstr>Community</vt:lpstr>
      <vt:lpstr>Data Analytics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with Python</dc:title>
  <dc:creator>Microsoft Office User</dc:creator>
  <cp:lastModifiedBy>Microsoft Office User</cp:lastModifiedBy>
  <cp:revision>302</cp:revision>
  <cp:lastPrinted>2018-09-17T11:47:43Z</cp:lastPrinted>
  <dcterms:created xsi:type="dcterms:W3CDTF">2018-08-27T10:15:03Z</dcterms:created>
  <dcterms:modified xsi:type="dcterms:W3CDTF">2018-10-22T23:35:01Z</dcterms:modified>
</cp:coreProperties>
</file>